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7" r:id="rId2"/>
    <p:sldMasterId id="2147483679" r:id="rId3"/>
    <p:sldMasterId id="2147483684" r:id="rId4"/>
    <p:sldMasterId id="2147483690" r:id="rId5"/>
  </p:sldMasterIdLst>
  <p:notesMasterIdLst>
    <p:notesMasterId r:id="rId26"/>
  </p:notesMasterIdLst>
  <p:sldIdLst>
    <p:sldId id="279" r:id="rId6"/>
    <p:sldId id="275" r:id="rId7"/>
    <p:sldId id="261" r:id="rId8"/>
    <p:sldId id="262" r:id="rId9"/>
    <p:sldId id="264" r:id="rId10"/>
    <p:sldId id="277" r:id="rId11"/>
    <p:sldId id="263" r:id="rId12"/>
    <p:sldId id="268" r:id="rId13"/>
    <p:sldId id="283" r:id="rId14"/>
    <p:sldId id="284" r:id="rId15"/>
    <p:sldId id="285" r:id="rId16"/>
    <p:sldId id="265" r:id="rId17"/>
    <p:sldId id="278" r:id="rId18"/>
    <p:sldId id="281" r:id="rId19"/>
    <p:sldId id="280" r:id="rId20"/>
    <p:sldId id="270" r:id="rId21"/>
    <p:sldId id="276" r:id="rId22"/>
    <p:sldId id="256" r:id="rId23"/>
    <p:sldId id="271" r:id="rId24"/>
    <p:sldId id="282" r:id="rId25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660"/>
  </p:normalViewPr>
  <p:slideViewPr>
    <p:cSldViewPr>
      <p:cViewPr varScale="1">
        <p:scale>
          <a:sx n="124" d="100"/>
          <a:sy n="124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406B854-86EA-4EAB-BC09-AB27AB15A1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F6E31-1624-4436-8A58-71DBC0374C6E}" type="slidenum">
              <a:rPr lang="fr-FR"/>
              <a:pPr/>
              <a:t>2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80229-8928-4FEC-AF8D-9D4878B3C3EB}" type="slidenum">
              <a:rPr lang="fr-FR"/>
              <a:pPr/>
              <a:t>12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80229-8928-4FEC-AF8D-9D4878B3C3EB}" type="slidenum">
              <a:rPr lang="fr-FR"/>
              <a:pPr/>
              <a:t>13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6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80229-8928-4FEC-AF8D-9D4878B3C3EB}" type="slidenum">
              <a:rPr lang="fr-FR"/>
              <a:pPr/>
              <a:t>14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6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80229-8928-4FEC-AF8D-9D4878B3C3EB}" type="slidenum">
              <a:rPr lang="fr-FR"/>
              <a:pPr/>
              <a:t>15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62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C91D9-FA21-4C37-B5E7-B7C4DA59D831}" type="slidenum">
              <a:rPr lang="fr-FR"/>
              <a:pPr/>
              <a:t>16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2FEE9-13A5-489B-9AF3-8F716C992B23}" type="slidenum">
              <a:rPr lang="fr-FR"/>
              <a:pPr/>
              <a:t>17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EE5D0-D842-4AC1-9E67-7736AF375516}" type="slidenum">
              <a:rPr lang="fr-FR"/>
              <a:pPr/>
              <a:t>18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CCFFC-25AA-411A-BECD-A67359F01DF4}" type="slidenum">
              <a:rPr lang="fr-FR"/>
              <a:pPr/>
              <a:t>19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CBA3A-6AF4-4BB7-948A-1A6D4930279D}" type="slidenum">
              <a:rPr lang="fr-FR"/>
              <a:pPr/>
              <a:t>3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FB498-9A72-499F-9BAF-41594C16977B}" type="slidenum">
              <a:rPr lang="fr-FR"/>
              <a:pPr/>
              <a:t>4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E2186-FF6F-4ECE-A459-30346179336C}" type="slidenum">
              <a:rPr lang="fr-FR"/>
              <a:pPr/>
              <a:t>5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F3C8F-2F7F-45E8-96F4-CB4955E0E15B}" type="slidenum">
              <a:rPr lang="fr-FR"/>
              <a:pPr/>
              <a:t>7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9C288-8921-4F1D-9672-4DE9A09E5BCE}" type="slidenum">
              <a:rPr lang="fr-FR"/>
              <a:pPr/>
              <a:t>8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9C288-8921-4F1D-9672-4DE9A09E5BCE}" type="slidenum">
              <a:rPr lang="fr-FR"/>
              <a:pPr/>
              <a:t>9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554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9C288-8921-4F1D-9672-4DE9A09E5BCE}" type="slidenum">
              <a:rPr lang="fr-FR"/>
              <a:pPr/>
              <a:t>10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3557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9C288-8921-4F1D-9672-4DE9A09E5BCE}" type="slidenum">
              <a:rPr lang="fr-FR"/>
              <a:pPr/>
              <a:t>11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23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CH"/>
              <a:t>Cliquez pour modifier le style du titre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CH"/>
              <a:t>Cliquez pour modifier le style des sous-titres du masque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54F67A-BFBF-4710-8925-07016CF7BA6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F1DB-55CF-4B97-9040-AFCEEB5238C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9AF42-77A4-486C-BC25-A429DB28FBD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pour modifier le style du titre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CH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B653A4-869E-40FD-9604-477887C2EAD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09DA-8A10-4D39-85F7-B6F746AD262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219-A5DB-43D9-9054-C3B0397A38B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40A0F-775B-4DB8-8024-F70940F46C4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642B-8EC4-4B68-BADC-ADAB0E8866B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74F5-000B-46B3-97F6-D1B24F85B18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EA9A-BFE1-42B5-97BA-480DF0C7890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AB36-572E-4E76-8152-E49BC22E150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3533-32FA-4926-A520-DCBDC229228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94E3-AA00-436E-A658-513D7102510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F5CC-09AB-49DB-8382-E47BB812BE4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C048-6394-45F8-A33B-F888B005C5E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F0A3-0B6B-4977-87B1-227605F535B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27F8-74C9-4D99-AC9F-FACA0B37489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88BB-A802-42B3-941D-8483C7690C6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CC48-1A7C-406E-98EF-9AA24D8384D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DF7E-E003-4966-B281-A24AE5DBAF3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F34BD-30D7-4E2C-A7E0-1F189A5C1EB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5502-1E26-42D2-B2E9-1F03AA78F50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6081-FF04-4E47-A864-F88DFA976FD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0E44-79A5-4582-B7FE-C41C9525F31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8432-0C7A-43EC-9851-F06B63D95C6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438D-0BF3-4303-8664-4E4C099FD4D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56FE-AE13-4FE8-9C67-B3769665503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74F2-CE99-4C99-BA12-321C9A55A28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5CAB-A1E6-4E26-8D91-639ADB3026C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53CA-D5D4-4F82-9F07-2B021CD1175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fr-FR" sz="24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fr-FR" sz="240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</p:grpSp>
      <p:sp>
        <p:nvSpPr>
          <p:cNvPr id="1116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CH"/>
              <a:t>Cliquez pour modifier le style des sous-titres du masque</a:t>
            </a:r>
          </a:p>
        </p:txBody>
      </p:sp>
      <p:sp>
        <p:nvSpPr>
          <p:cNvPr id="1116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CH"/>
              <a:t>Cliquez pour modifier le style du titre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ADA23546-11CC-41EF-9467-88996DF3E82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A982-51E7-4494-A3D2-97510CBABA5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57C4-7188-4B7C-A41D-7E52E05F867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089B-FEC2-46EA-A7EA-0C4E60A7E08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16FC-C0DE-4D3F-9AB9-198678AAB5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B636-3AEE-4593-93E8-77629AE5CA0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C901-003B-4F25-B242-BCDEDEA9B46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E7E2-25EA-44A7-AA0F-F48AE0A0B32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E28E-4224-489F-AC15-0CE1174A5AB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21EC8-DDE3-42F0-9BD8-5CD4329E249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64B7-0ADB-4802-9381-005A0F3FE42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2A0F-8439-4237-A17D-ABAF6A1AA7C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B553-3409-4286-A98C-F6707C763F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B589-D9F3-4D4E-B5AC-99BAECD4F3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D771-9E0F-4912-A7DB-36379FF95A3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3897-5BF7-436F-AE55-1BF613B6C7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0E65-8D2C-4B00-9EB6-91A7350815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EE8B-40F5-478A-8F4B-A9AC40EF7F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F7AB-9461-4313-84B8-CBE3EDAC49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CBDA-916D-43EA-9E75-9C3459278A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54A4-7210-48FA-8E9D-6736260923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A0D1-5053-4B59-8B63-53B37BB666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58C4-5E4D-4C92-BD9B-9C6BE90ED3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6C67-A72A-4AA2-AC25-B49D810400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C2DC3-3DB9-4C23-A313-53A1501D451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45BD-98CF-42C2-9DF9-BF4B2AC05DD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ECA5-A01F-419A-85C5-061D9E8EAC3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F3D8-9CF7-498C-B436-62AB9998FC3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8555E5A-9C4E-4C03-BA26-674E9C5ED1E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71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</p:grp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71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71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71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71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  <p:sp>
              <p:nvSpPr>
                <p:cNvPr id="471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H"/>
                </a:p>
              </p:txBody>
            </p:sp>
          </p:grpSp>
        </p:grpSp>
        <p:sp>
          <p:nvSpPr>
            <p:cNvPr id="471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7AD389A-8E39-4631-AC4A-DBD48153A12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914C739-6475-4C47-9888-FF9683D7FF3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05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1059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fr-CH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059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11060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FD856A-7ACE-4608-AC10-41AF35CA750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230B87E-D000-4B2F-AE97-985025FA45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esma.bdlv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r="3346" b="7034"/>
          <a:stretch/>
        </p:blipFill>
        <p:spPr bwMode="auto">
          <a:xfrm>
            <a:off x="-252536" y="2276872"/>
            <a:ext cx="9769944" cy="35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3"/>
          <p:cNvSpPr>
            <a:spLocks noChangeArrowheads="1" noChangeShapeType="1" noTextEdit="1"/>
          </p:cNvSpPr>
          <p:nvPr/>
        </p:nvSpPr>
        <p:spPr bwMode="auto">
          <a:xfrm>
            <a:off x="528748" y="548680"/>
            <a:ext cx="82073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H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Bienvenue aux parents de </a:t>
            </a:r>
            <a:r>
              <a:rPr lang="fr-CH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9e</a:t>
            </a:r>
            <a:endParaRPr lang="fr-CH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47731" y="5949280"/>
            <a:ext cx="245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>
                <a:latin typeface="Calibri" panose="020F0502020204030204" pitchFamily="34" charset="0"/>
              </a:rPr>
              <a:t>7</a:t>
            </a:r>
            <a:r>
              <a:rPr lang="fr-CH" sz="2400" dirty="0" smtClean="0">
                <a:latin typeface="Calibri" panose="020F0502020204030204" pitchFamily="34" charset="0"/>
              </a:rPr>
              <a:t> septembre 2020</a:t>
            </a:r>
            <a:endParaRPr lang="fr-CH" sz="2400" dirty="0">
              <a:latin typeface="Calibri" panose="020F0502020204030204" pitchFamily="34" charset="0"/>
            </a:endParaRPr>
          </a:p>
        </p:txBody>
      </p:sp>
      <p:pic>
        <p:nvPicPr>
          <p:cNvPr id="4" name="Image 3" descr="Maskenpflicht in Österreich – homeschooling4kid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434">
            <a:off x="1626949" y="2813921"/>
            <a:ext cx="1080364" cy="8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250" y="548680"/>
            <a:ext cx="7793037" cy="694407"/>
          </a:xfrm>
        </p:spPr>
        <p:txBody>
          <a:bodyPr/>
          <a:lstStyle/>
          <a:p>
            <a:pPr eaLnBrk="1" hangingPunct="1"/>
            <a:r>
              <a:rPr lang="fr-CH" sz="3600" dirty="0" smtClean="0"/>
              <a:t>Comment calculer les moyennes 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2"/>
            <a:ext cx="7134225" cy="4435624"/>
          </a:xfrm>
        </p:spPr>
        <p:txBody>
          <a:bodyPr/>
          <a:lstStyle/>
          <a:p>
            <a:pPr eaLnBrk="1" hangingPunct="1"/>
            <a:r>
              <a:rPr lang="fr-CH" sz="1800" b="1" dirty="0" smtClean="0"/>
              <a:t>ALLEMAND, ANGLAIS</a:t>
            </a:r>
            <a:r>
              <a:rPr lang="fr-CH" sz="1800" dirty="0" smtClean="0"/>
              <a:t>: </a:t>
            </a:r>
          </a:p>
          <a:p>
            <a:pPr eaLnBrk="1" hangingPunct="1"/>
            <a:endParaRPr lang="fr-CH" sz="1200" dirty="0" smtClean="0"/>
          </a:p>
          <a:p>
            <a:pPr eaLnBrk="1" hangingPunct="1"/>
            <a:r>
              <a:rPr lang="fr-CH" sz="1400" dirty="0" smtClean="0"/>
              <a:t>Une moyenne au centième est établie dans chaque domaine. La moyenne finale est la moyenne de ces 2 moyennes au centième.</a:t>
            </a:r>
          </a:p>
          <a:p>
            <a:pPr eaLnBrk="1" hangingPunct="1"/>
            <a:endParaRPr lang="fr-CH" sz="1200" dirty="0" smtClean="0"/>
          </a:p>
          <a:p>
            <a:pPr lvl="1" eaLnBrk="1" hangingPunct="1"/>
            <a:r>
              <a:rPr lang="fr-CH" sz="1800" b="1" dirty="0" smtClean="0"/>
              <a:t>C</a:t>
            </a:r>
            <a:r>
              <a:rPr lang="fr-CH" sz="1800" dirty="0" smtClean="0"/>
              <a:t> </a:t>
            </a:r>
            <a:r>
              <a:rPr lang="fr-CH" sz="1600" dirty="0" smtClean="0"/>
              <a:t>= compréhension</a:t>
            </a:r>
          </a:p>
          <a:p>
            <a:pPr lvl="1" eaLnBrk="1" hangingPunct="1"/>
            <a:r>
              <a:rPr lang="fr-CH" sz="1800" b="1" dirty="0" smtClean="0"/>
              <a:t>P</a:t>
            </a:r>
            <a:r>
              <a:rPr lang="fr-CH" sz="1800" dirty="0" smtClean="0"/>
              <a:t> </a:t>
            </a:r>
            <a:r>
              <a:rPr lang="fr-CH" sz="1600" dirty="0" smtClean="0"/>
              <a:t>= production</a:t>
            </a:r>
          </a:p>
          <a:p>
            <a:pPr lvl="1" eaLnBrk="1" hangingPunct="1"/>
            <a:endParaRPr lang="fr-CH" sz="1200" dirty="0" smtClean="0"/>
          </a:p>
          <a:p>
            <a:pPr marL="457200" lvl="1" indent="0" eaLnBrk="1" hangingPunct="1">
              <a:buNone/>
            </a:pPr>
            <a:endParaRPr lang="fr-CH" sz="1200" dirty="0" smtClean="0"/>
          </a:p>
          <a:p>
            <a:pPr marL="457200" lvl="1" indent="0" eaLnBrk="1" hangingPunct="1">
              <a:buNone/>
            </a:pPr>
            <a:endParaRPr lang="fr-CH" sz="1200" dirty="0"/>
          </a:p>
          <a:p>
            <a:pPr marL="457200" lvl="1" indent="0" eaLnBrk="1" hangingPunct="1">
              <a:buNone/>
            </a:pPr>
            <a:r>
              <a:rPr lang="fr-CH" sz="1400" dirty="0" smtClean="0"/>
              <a:t>Le </a:t>
            </a:r>
            <a:r>
              <a:rPr lang="fr-CH" sz="1400" dirty="0"/>
              <a:t>carnet de devoirs portera une lettre (</a:t>
            </a:r>
            <a:r>
              <a:rPr lang="fr-CH" sz="1400" dirty="0" smtClean="0"/>
              <a:t>C ou P) </a:t>
            </a:r>
            <a:r>
              <a:rPr lang="fr-CH" sz="1400" dirty="0"/>
              <a:t>indiquant dans quel domaine se trouve la note d’un TE.</a:t>
            </a:r>
          </a:p>
          <a:p>
            <a:pPr marL="457200" lvl="1" indent="0" eaLnBrk="1" hangingPunct="1">
              <a:buNone/>
            </a:pPr>
            <a:endParaRPr lang="fr-CH" sz="1400" dirty="0"/>
          </a:p>
          <a:p>
            <a:pPr marL="457200" lvl="1" indent="0" eaLnBrk="1" hangingPunct="1">
              <a:buNone/>
            </a:pPr>
            <a:r>
              <a:rPr lang="fr-CH" sz="1400" dirty="0"/>
              <a:t>L’</a:t>
            </a:r>
            <a:r>
              <a:rPr lang="fr-CH" sz="1400" dirty="0" err="1"/>
              <a:t>enseignant-e</a:t>
            </a:r>
            <a:r>
              <a:rPr lang="fr-CH" sz="1400" dirty="0"/>
              <a:t> dispose d’une marge de manœuvre pour établir la moyenne finale; celle-ci peut donc varier de ½ point par rapport au calcul.</a:t>
            </a:r>
          </a:p>
          <a:p>
            <a:pPr lvl="1" eaLnBrk="1" hangingPunct="1"/>
            <a:endParaRPr lang="fr-CH" sz="1200" dirty="0" smtClean="0"/>
          </a:p>
        </p:txBody>
      </p:sp>
    </p:spTree>
    <p:extLst>
      <p:ext uri="{BB962C8B-B14F-4D97-AF65-F5344CB8AC3E}">
        <p14:creationId xmlns:p14="http://schemas.microsoft.com/office/powerpoint/2010/main" val="30856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250" y="548680"/>
            <a:ext cx="7793037" cy="694407"/>
          </a:xfrm>
        </p:spPr>
        <p:txBody>
          <a:bodyPr/>
          <a:lstStyle/>
          <a:p>
            <a:pPr eaLnBrk="1" hangingPunct="1"/>
            <a:r>
              <a:rPr lang="fr-CH" sz="3600" dirty="0" smtClean="0"/>
              <a:t>Comment calculer les moyennes 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2"/>
            <a:ext cx="7134225" cy="4435624"/>
          </a:xfrm>
        </p:spPr>
        <p:txBody>
          <a:bodyPr/>
          <a:lstStyle/>
          <a:p>
            <a:pPr lvl="1" eaLnBrk="1" hangingPunct="1"/>
            <a:endParaRPr lang="fr-CH" sz="1200" dirty="0" smtClean="0"/>
          </a:p>
          <a:p>
            <a:pPr eaLnBrk="1" hangingPunct="1"/>
            <a:r>
              <a:rPr lang="fr-CH" sz="1800" b="1" dirty="0" smtClean="0"/>
              <a:t>MATHS</a:t>
            </a:r>
            <a:r>
              <a:rPr lang="fr-CH" sz="1800" dirty="0" smtClean="0"/>
              <a:t> (2 domaines):</a:t>
            </a:r>
          </a:p>
          <a:p>
            <a:pPr lvl="1" eaLnBrk="1" hangingPunct="1"/>
            <a:r>
              <a:rPr lang="fr-CH" sz="1400" dirty="0" smtClean="0"/>
              <a:t>Additionner les notes et diviser par le nombre de notes </a:t>
            </a:r>
          </a:p>
          <a:p>
            <a:pPr lvl="1" eaLnBrk="1" hangingPunct="1"/>
            <a:endParaRPr lang="fr-CH" sz="1400" dirty="0" smtClean="0"/>
          </a:p>
          <a:p>
            <a:pPr lvl="2" eaLnBrk="1" hangingPunct="1"/>
            <a:r>
              <a:rPr lang="fr-CH" sz="1400" b="1" dirty="0" smtClean="0"/>
              <a:t>RP</a:t>
            </a:r>
            <a:r>
              <a:rPr lang="fr-CH" sz="1100" dirty="0" smtClean="0"/>
              <a:t> = résolution de problèmes</a:t>
            </a:r>
          </a:p>
          <a:p>
            <a:pPr lvl="2" eaLnBrk="1" hangingPunct="1"/>
            <a:r>
              <a:rPr lang="fr-CH" sz="1400" b="1" dirty="0" smtClean="0"/>
              <a:t>CB</a:t>
            </a:r>
            <a:r>
              <a:rPr lang="fr-CH" sz="1100" dirty="0" smtClean="0"/>
              <a:t> = connaissances de base. Parfois quelques petites notes (livret p. ex.) peuvent être regroupées pour former une note de CB</a:t>
            </a:r>
            <a:r>
              <a:rPr lang="fr-CH" sz="1100" dirty="0" smtClean="0"/>
              <a:t>.</a:t>
            </a:r>
          </a:p>
          <a:p>
            <a:pPr lvl="2" eaLnBrk="1" hangingPunct="1"/>
            <a:endParaRPr lang="fr-CH" sz="1100" dirty="0" smtClean="0"/>
          </a:p>
          <a:p>
            <a:pPr marL="457200" lvl="1" indent="0" eaLnBrk="1" hangingPunct="1">
              <a:buNone/>
            </a:pPr>
            <a:r>
              <a:rPr lang="fr-CH" sz="1400" dirty="0"/>
              <a:t>Le carnet de devoirs portera une </a:t>
            </a:r>
            <a:r>
              <a:rPr lang="fr-CH" sz="1400" dirty="0" smtClean="0"/>
              <a:t>inscription (CB ou RP) </a:t>
            </a:r>
            <a:r>
              <a:rPr lang="fr-CH" sz="1400" dirty="0"/>
              <a:t>indiquant dans quel domaine se trouve la note d’un TE</a:t>
            </a:r>
            <a:r>
              <a:rPr lang="fr-CH" sz="1400" dirty="0" smtClean="0"/>
              <a:t>.</a:t>
            </a:r>
            <a:endParaRPr lang="fr-CH" sz="1400" dirty="0"/>
          </a:p>
          <a:p>
            <a:pPr marL="457200" lvl="1" indent="0" eaLnBrk="1" hangingPunct="1">
              <a:buNone/>
            </a:pPr>
            <a:r>
              <a:rPr lang="fr-CH" sz="1400" dirty="0"/>
              <a:t>L’</a:t>
            </a:r>
            <a:r>
              <a:rPr lang="fr-CH" sz="1400" dirty="0" err="1"/>
              <a:t>enseignant-e</a:t>
            </a:r>
            <a:r>
              <a:rPr lang="fr-CH" sz="1400" dirty="0"/>
              <a:t> dispose d’une marge de manœuvre pour établir la moyenne finale; celle-ci peut donc varier de ½ point par rapport au calcul</a:t>
            </a:r>
            <a:r>
              <a:rPr lang="fr-CH" sz="1400" dirty="0" smtClean="0"/>
              <a:t>.</a:t>
            </a:r>
            <a:endParaRPr lang="fr-CH" sz="1800" dirty="0" smtClean="0"/>
          </a:p>
          <a:p>
            <a:pPr eaLnBrk="1" hangingPunct="1"/>
            <a:endParaRPr lang="fr-CH" sz="1800" dirty="0" smtClean="0"/>
          </a:p>
          <a:p>
            <a:pPr eaLnBrk="1" hangingPunct="1"/>
            <a:r>
              <a:rPr lang="fr-CH" sz="1800" dirty="0" smtClean="0"/>
              <a:t>Dans les autres branches:</a:t>
            </a:r>
          </a:p>
          <a:p>
            <a:pPr lvl="1" eaLnBrk="1" hangingPunct="1"/>
            <a:r>
              <a:rPr lang="fr-CH" sz="1400" dirty="0" smtClean="0"/>
              <a:t>additionner les notes et diviser par le nombre de notes </a:t>
            </a:r>
          </a:p>
        </p:txBody>
      </p:sp>
    </p:spTree>
    <p:extLst>
      <p:ext uri="{BB962C8B-B14F-4D97-AF65-F5344CB8AC3E}">
        <p14:creationId xmlns:p14="http://schemas.microsoft.com/office/powerpoint/2010/main" val="36020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Remarques dans le carnet…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66025" cy="3140075"/>
          </a:xfrm>
        </p:spPr>
        <p:txBody>
          <a:bodyPr/>
          <a:lstStyle/>
          <a:p>
            <a:pPr eaLnBrk="1" hangingPunct="1"/>
            <a:r>
              <a:rPr lang="fr-CH" sz="2800" dirty="0" smtClean="0"/>
              <a:t>Plus de 3 remarques d’application ou de conduite: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CH" sz="2800" dirty="0" smtClean="0"/>
              <a:t>		</a:t>
            </a:r>
            <a:r>
              <a:rPr lang="fr-CH" sz="2000" dirty="0" smtClean="0"/>
              <a:t>les parents reçoivent un courrier et la commission d’école 	est informée </a:t>
            </a:r>
            <a:r>
              <a:rPr lang="fr-CH" sz="1400" i="1" dirty="0" smtClean="0"/>
              <a:t>(généralement  lors du bulletin intermédiaire ou semestriel)</a:t>
            </a:r>
          </a:p>
          <a:p>
            <a:pPr eaLnBrk="1" hangingPunct="1"/>
            <a:endParaRPr lang="fr-CH" sz="2800" dirty="0" smtClean="0"/>
          </a:p>
          <a:p>
            <a:pPr eaLnBrk="1" hangingPunct="1"/>
            <a:r>
              <a:rPr lang="fr-CH" sz="2800" dirty="0" smtClean="0"/>
              <a:t>NB: des remarques positives y sont aussi inscrites </a:t>
            </a:r>
          </a:p>
        </p:txBody>
      </p:sp>
      <p:pic>
        <p:nvPicPr>
          <p:cNvPr id="81930" name="Picture 10" descr="j0234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476250"/>
            <a:ext cx="1047750" cy="989013"/>
          </a:xfrm>
          <a:noFill/>
        </p:spPr>
      </p:pic>
      <p:pic>
        <p:nvPicPr>
          <p:cNvPr id="81934" name="Picture 14" descr="j02321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15616" y="2852936"/>
            <a:ext cx="392061" cy="1117104"/>
          </a:xfrm>
          <a:noFill/>
        </p:spPr>
      </p:pic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1405285" cy="14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’image sour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21" y="4821627"/>
            <a:ext cx="1117567" cy="11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Absences…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66025" cy="4003575"/>
          </a:xfrm>
        </p:spPr>
        <p:txBody>
          <a:bodyPr/>
          <a:lstStyle/>
          <a:p>
            <a:pPr eaLnBrk="1" hangingPunct="1"/>
            <a:r>
              <a:rPr lang="fr-CH" sz="2800" dirty="0" smtClean="0"/>
              <a:t>Information parents </a:t>
            </a:r>
            <a:r>
              <a:rPr lang="fr-CH" sz="2800" dirty="0" smtClean="0">
                <a:sym typeface="Wingdings" panose="05000000000000000000" pitchFamily="2" charset="2"/>
              </a:rPr>
              <a:t> école </a:t>
            </a:r>
            <a:r>
              <a:rPr lang="fr-CH" sz="1800" i="1" dirty="0" smtClean="0">
                <a:sym typeface="Wingdings" panose="05000000000000000000" pitchFamily="2" charset="2"/>
              </a:rPr>
              <a:t>(immédiatement </a:t>
            </a:r>
            <a:r>
              <a:rPr lang="fr-CH" sz="1800" b="1" i="1" dirty="0" smtClean="0">
                <a:sym typeface="Wingdings" panose="05000000000000000000" pitchFamily="2" charset="2"/>
              </a:rPr>
              <a:t>avant 7h20</a:t>
            </a:r>
            <a:r>
              <a:rPr lang="fr-CH" sz="1800" i="1" dirty="0" smtClean="0">
                <a:sym typeface="Wingdings" panose="05000000000000000000" pitchFamily="2" charset="2"/>
              </a:rPr>
              <a:t> au secrétariat 032 492 32 89). Ce numéro est aussi valable pour les urgences !</a:t>
            </a:r>
          </a:p>
          <a:p>
            <a:pPr marL="0" indent="0" eaLnBrk="1" hangingPunct="1">
              <a:buNone/>
            </a:pPr>
            <a:endParaRPr lang="fr-CH" sz="28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fr-CH" sz="2800" dirty="0" smtClean="0">
                <a:sym typeface="Wingdings" panose="05000000000000000000" pitchFamily="2" charset="2"/>
              </a:rPr>
              <a:t>Justification dans le carnet de devoirs</a:t>
            </a:r>
          </a:p>
          <a:p>
            <a:pPr eaLnBrk="1" hangingPunct="1"/>
            <a:endParaRPr lang="fr-CH" sz="28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fr-CH" sz="2800" dirty="0" smtClean="0">
                <a:sym typeface="Wingdings" panose="05000000000000000000" pitchFamily="2" charset="2"/>
              </a:rPr>
              <a:t>Ce que dit la loi</a:t>
            </a:r>
            <a:r>
              <a:rPr lang="fr-CH" sz="2800" dirty="0">
                <a:sym typeface="Wingdings" panose="05000000000000000000" pitchFamily="2" charset="2"/>
              </a:rPr>
              <a:t> </a:t>
            </a:r>
            <a:r>
              <a:rPr lang="fr-CH" sz="2800" dirty="0" smtClean="0">
                <a:sym typeface="Wingdings" panose="05000000000000000000" pitchFamily="2" charset="2"/>
              </a:rPr>
              <a:t>et conséquences </a:t>
            </a:r>
          </a:p>
          <a:p>
            <a:pPr lvl="1" eaLnBrk="1" hangingPunct="1"/>
            <a:r>
              <a:rPr lang="fr-CH" sz="1400" i="1" dirty="0" smtClean="0">
                <a:sym typeface="Wingdings" panose="05000000000000000000" pitchFamily="2" charset="2"/>
              </a:rPr>
              <a:t>(dès 3h non excusées annonce à la commission scolaire et risque de dénonciation au Tribunal)</a:t>
            </a:r>
          </a:p>
        </p:txBody>
      </p:sp>
      <p:pic>
        <p:nvPicPr>
          <p:cNvPr id="81930" name="Picture 10" descr="j0234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476250"/>
            <a:ext cx="1047750" cy="989013"/>
          </a:xfrm>
          <a:noFill/>
        </p:spPr>
      </p:pic>
    </p:spTree>
    <p:extLst>
      <p:ext uri="{BB962C8B-B14F-4D97-AF65-F5344CB8AC3E}">
        <p14:creationId xmlns:p14="http://schemas.microsoft.com/office/powerpoint/2010/main" val="38219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Devoirs à domicile…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66025" cy="4003575"/>
          </a:xfrm>
        </p:spPr>
        <p:txBody>
          <a:bodyPr/>
          <a:lstStyle/>
          <a:p>
            <a:pPr eaLnBrk="1" hangingPunct="1"/>
            <a:r>
              <a:rPr lang="fr-CH" sz="2000" dirty="0">
                <a:sym typeface="Wingdings" panose="05000000000000000000" pitchFamily="2" charset="2"/>
              </a:rPr>
              <a:t>Ce que dit la nouvelle </a:t>
            </a:r>
            <a:r>
              <a:rPr lang="fr-CH" sz="2000" dirty="0" smtClean="0">
                <a:sym typeface="Wingdings" panose="05000000000000000000" pitchFamily="2" charset="2"/>
              </a:rPr>
              <a:t>loi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1400" i="1" dirty="0" smtClean="0">
                <a:sym typeface="Wingdings" panose="05000000000000000000" pitchFamily="2" charset="2"/>
              </a:rPr>
              <a:t>(réduction)  </a:t>
            </a:r>
            <a:r>
              <a:rPr lang="fr-CH" sz="2000" dirty="0" smtClean="0">
                <a:sym typeface="Wingdings" panose="05000000000000000000" pitchFamily="2" charset="2"/>
              </a:rPr>
              <a:t>et </a:t>
            </a:r>
            <a:r>
              <a:rPr lang="fr-CH" sz="2000" dirty="0">
                <a:sym typeface="Wingdings" panose="05000000000000000000" pitchFamily="2" charset="2"/>
              </a:rPr>
              <a:t>pourquoi</a:t>
            </a:r>
            <a:r>
              <a:rPr lang="fr-CH" sz="2000" dirty="0" smtClean="0">
                <a:sym typeface="Wingdings" panose="05000000000000000000" pitchFamily="2" charset="2"/>
              </a:rPr>
              <a:t>… </a:t>
            </a:r>
            <a:r>
              <a:rPr lang="fr-CH" sz="1400" i="1" dirty="0">
                <a:sym typeface="Wingdings" panose="05000000000000000000" pitchFamily="2" charset="2"/>
              </a:rPr>
              <a:t>(horaire scolaire obligatoire 31  33 </a:t>
            </a:r>
            <a:r>
              <a:rPr lang="fr-CH" sz="1400" i="1" dirty="0" smtClean="0">
                <a:sym typeface="Wingdings" panose="05000000000000000000" pitchFamily="2" charset="2"/>
              </a:rPr>
              <a:t>leçons d’où volonté du canton de compenser avec une baisse des devoirs à domicile)</a:t>
            </a:r>
            <a:endParaRPr lang="fr-CH" sz="1400" i="1" dirty="0">
              <a:sym typeface="Wingdings" panose="05000000000000000000" pitchFamily="2" charset="2"/>
            </a:endParaRP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Ce que dit le bon sens… </a:t>
            </a:r>
            <a:r>
              <a:rPr lang="fr-CH" sz="1400" i="1" dirty="0">
                <a:sym typeface="Wingdings" panose="05000000000000000000" pitchFamily="2" charset="2"/>
              </a:rPr>
              <a:t>(variation du temps consacré selon </a:t>
            </a:r>
            <a:r>
              <a:rPr lang="fr-CH" sz="1400" i="1" dirty="0" smtClean="0">
                <a:sym typeface="Wingdings" panose="05000000000000000000" pitchFamily="2" charset="2"/>
              </a:rPr>
              <a:t>l’élève, selon la section et le niveau de l’élève; celui qui a un but élevé doit se donner les moyens de l’atteindre… )</a:t>
            </a:r>
            <a:endParaRPr lang="fr-CH" sz="2000" dirty="0">
              <a:sym typeface="Wingdings" panose="05000000000000000000" pitchFamily="2" charset="2"/>
            </a:endParaRP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Adaptations pratiques à l’ESMA:</a:t>
            </a:r>
          </a:p>
          <a:p>
            <a:pPr lvl="1" eaLnBrk="1" hangingPunct="1"/>
            <a:r>
              <a:rPr lang="fr-CH" sz="1600" dirty="0" smtClean="0">
                <a:sym typeface="Wingdings" panose="05000000000000000000" pitchFamily="2" charset="2"/>
              </a:rPr>
              <a:t>Diminution du nombre de devoirs hebdomadaires  </a:t>
            </a:r>
            <a:r>
              <a:rPr lang="fr-CH" sz="1400" i="1" dirty="0" smtClean="0">
                <a:sym typeface="Wingdings" panose="05000000000000000000" pitchFamily="2" charset="2"/>
              </a:rPr>
              <a:t>«PLAN DES DEVOIRS 2020-21»</a:t>
            </a:r>
          </a:p>
          <a:p>
            <a:pPr lvl="2" eaLnBrk="1" hangingPunct="1"/>
            <a:r>
              <a:rPr lang="fr-CH" sz="1400" i="1" dirty="0">
                <a:sym typeface="Wingdings" panose="05000000000000000000" pitchFamily="2" charset="2"/>
              </a:rPr>
              <a:t>(fra 2, all 1 </a:t>
            </a:r>
            <a:r>
              <a:rPr lang="fr-CH" sz="1400" i="1" dirty="0" smtClean="0">
                <a:sym typeface="Wingdings" panose="05000000000000000000" pitchFamily="2" charset="2"/>
              </a:rPr>
              <a:t>(niveau A </a:t>
            </a:r>
            <a:r>
              <a:rPr lang="fr-CH" sz="1400" i="1" dirty="0">
                <a:sym typeface="Wingdings" panose="05000000000000000000" pitchFamily="2" charset="2"/>
              </a:rPr>
              <a:t>2), mat </a:t>
            </a:r>
            <a:r>
              <a:rPr lang="fr-CH" sz="1400" i="1" dirty="0" smtClean="0">
                <a:sym typeface="Wingdings" panose="05000000000000000000" pitchFamily="2" charset="2"/>
              </a:rPr>
              <a:t>1-2, </a:t>
            </a:r>
            <a:r>
              <a:rPr lang="fr-CH" sz="1400" i="1" dirty="0">
                <a:sym typeface="Wingdings" panose="05000000000000000000" pitchFamily="2" charset="2"/>
              </a:rPr>
              <a:t>géo 1, </a:t>
            </a:r>
            <a:r>
              <a:rPr lang="fr-CH" sz="1400" i="1" dirty="0" err="1">
                <a:sym typeface="Wingdings" panose="05000000000000000000" pitchFamily="2" charset="2"/>
              </a:rPr>
              <a:t>hist</a:t>
            </a:r>
            <a:r>
              <a:rPr lang="fr-CH" sz="1400" i="1" dirty="0">
                <a:sym typeface="Wingdings" panose="05000000000000000000" pitchFamily="2" charset="2"/>
              </a:rPr>
              <a:t> 1, SN (</a:t>
            </a:r>
            <a:r>
              <a:rPr lang="fr-CH" sz="1400" i="1" dirty="0" err="1">
                <a:sym typeface="Wingdings" panose="05000000000000000000" pitchFamily="2" charset="2"/>
              </a:rPr>
              <a:t>bio-physique</a:t>
            </a:r>
            <a:r>
              <a:rPr lang="fr-CH" sz="1400" i="1" dirty="0">
                <a:sym typeface="Wingdings" panose="05000000000000000000" pitchFamily="2" charset="2"/>
              </a:rPr>
              <a:t>) 1, </a:t>
            </a:r>
            <a:r>
              <a:rPr lang="fr-CH" sz="1400" i="1" dirty="0" err="1">
                <a:sym typeface="Wingdings" panose="05000000000000000000" pitchFamily="2" charset="2"/>
              </a:rPr>
              <a:t>ang</a:t>
            </a:r>
            <a:r>
              <a:rPr lang="fr-CH" sz="1400" i="1" dirty="0">
                <a:sym typeface="Wingdings" panose="05000000000000000000" pitchFamily="2" charset="2"/>
              </a:rPr>
              <a:t> 1 </a:t>
            </a:r>
            <a:r>
              <a:rPr lang="fr-CH" sz="1400" i="1" dirty="0" smtClean="0">
                <a:sym typeface="Wingdings" panose="05000000000000000000" pitchFamily="2" charset="2"/>
              </a:rPr>
              <a:t>(section p </a:t>
            </a:r>
            <a:r>
              <a:rPr lang="fr-CH" sz="1400" i="1" dirty="0">
                <a:sym typeface="Wingdings" panose="05000000000000000000" pitchFamily="2" charset="2"/>
              </a:rPr>
              <a:t>2), EM </a:t>
            </a:r>
            <a:r>
              <a:rPr lang="fr-CH" sz="1400" i="1" dirty="0" smtClean="0">
                <a:sym typeface="Wingdings" panose="05000000000000000000" pitchFamily="2" charset="2"/>
              </a:rPr>
              <a:t>1)</a:t>
            </a:r>
          </a:p>
          <a:p>
            <a:pPr lvl="1" eaLnBrk="1" hangingPunct="1"/>
            <a:r>
              <a:rPr lang="fr-CH" sz="1600" dirty="0">
                <a:sym typeface="Wingdings" panose="05000000000000000000" pitchFamily="2" charset="2"/>
              </a:rPr>
              <a:t>Préparation accentuée en </a:t>
            </a:r>
            <a:r>
              <a:rPr lang="fr-CH" sz="1600" dirty="0" smtClean="0">
                <a:sym typeface="Wingdings" panose="05000000000000000000" pitchFamily="2" charset="2"/>
              </a:rPr>
              <a:t>classe (dans chaque discipline)</a:t>
            </a:r>
            <a:endParaRPr lang="fr-CH" sz="16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fr-CH" sz="1600" dirty="0" smtClean="0">
                <a:sym typeface="Wingdings" panose="05000000000000000000" pitchFamily="2" charset="2"/>
              </a:rPr>
              <a:t>Approfondissement </a:t>
            </a:r>
            <a:r>
              <a:rPr lang="fr-CH" sz="1600" dirty="0">
                <a:sym typeface="Wingdings" panose="05000000000000000000" pitchFamily="2" charset="2"/>
              </a:rPr>
              <a:t>en classe (nouvelle leçon  API</a:t>
            </a:r>
            <a:r>
              <a:rPr lang="fr-CH" sz="1600" dirty="0" smtClean="0">
                <a:sym typeface="Wingdings" panose="05000000000000000000" pitchFamily="2" charset="2"/>
              </a:rPr>
              <a:t>)</a:t>
            </a:r>
            <a:endParaRPr lang="fr-CH" sz="1600" dirty="0">
              <a:sym typeface="Wingdings" panose="05000000000000000000" pitchFamily="2" charset="2"/>
            </a:endParaRPr>
          </a:p>
        </p:txBody>
      </p:sp>
      <p:pic>
        <p:nvPicPr>
          <p:cNvPr id="81930" name="Picture 10" descr="j0234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476250"/>
            <a:ext cx="1047750" cy="989013"/>
          </a:xfrm>
          <a:noFill/>
        </p:spPr>
      </p:pic>
    </p:spTree>
    <p:extLst>
      <p:ext uri="{BB962C8B-B14F-4D97-AF65-F5344CB8AC3E}">
        <p14:creationId xmlns:p14="http://schemas.microsoft.com/office/powerpoint/2010/main" val="17883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358" y="347092"/>
            <a:ext cx="7793037" cy="623664"/>
          </a:xfrm>
        </p:spPr>
        <p:txBody>
          <a:bodyPr/>
          <a:lstStyle/>
          <a:p>
            <a:pPr eaLnBrk="1" hangingPunct="1"/>
            <a:r>
              <a:rPr lang="fr-CH" sz="3600" dirty="0" smtClean="0"/>
              <a:t>API: Nouvelle leçon (9, 10, 11</a:t>
            </a:r>
            <a:r>
              <a:rPr lang="fr-CH" sz="3600" baseline="30000" dirty="0" smtClean="0"/>
              <a:t>e</a:t>
            </a:r>
            <a:r>
              <a:rPr lang="fr-CH" sz="3600" dirty="0" smtClean="0"/>
              <a:t>)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66025" cy="4147591"/>
          </a:xfrm>
        </p:spPr>
        <p:txBody>
          <a:bodyPr/>
          <a:lstStyle/>
          <a:p>
            <a:pPr eaLnBrk="1" hangingPunct="1"/>
            <a:r>
              <a:rPr lang="fr-CH" sz="2000" b="1" u="sng" dirty="0" smtClean="0">
                <a:sym typeface="Wingdings" panose="05000000000000000000" pitchFamily="2" charset="2"/>
              </a:rPr>
              <a:t>Ap</a:t>
            </a:r>
            <a:r>
              <a:rPr lang="fr-CH" sz="2000" dirty="0" smtClean="0">
                <a:sym typeface="Wingdings" panose="05000000000000000000" pitchFamily="2" charset="2"/>
              </a:rPr>
              <a:t>profondissement </a:t>
            </a:r>
            <a:r>
              <a:rPr lang="fr-CH" sz="2000" b="1" u="sng" dirty="0" smtClean="0">
                <a:sym typeface="Wingdings" panose="05000000000000000000" pitchFamily="2" charset="2"/>
              </a:rPr>
              <a:t>I</a:t>
            </a:r>
            <a:r>
              <a:rPr lang="fr-CH" sz="2000" dirty="0" smtClean="0">
                <a:sym typeface="Wingdings" panose="05000000000000000000" pitchFamily="2" charset="2"/>
              </a:rPr>
              <a:t>ndividuel</a:t>
            </a: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Possibilité pour l’élève d’approfondir ses connaissances en maths, français ou allemand ou de consolider ses acquis pour atteindre les objectifs fondamentaux </a:t>
            </a:r>
            <a:r>
              <a:rPr lang="fr-CH" sz="1400" i="1" dirty="0">
                <a:sym typeface="Wingdings" panose="05000000000000000000" pitchFamily="2" charset="2"/>
              </a:rPr>
              <a:t>(choix déjà fait par les élèves et les parents – sondage)</a:t>
            </a: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Les enseignants seront également ouverts à d’autres disciplines (anglais, géo, histoire, sciences)</a:t>
            </a: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Perméabilité possible (</a:t>
            </a:r>
            <a:r>
              <a:rPr lang="fr-CH" sz="1600" dirty="0" smtClean="0">
                <a:sym typeface="Wingdings" panose="05000000000000000000" pitchFamily="2" charset="2"/>
              </a:rPr>
              <a:t>mais même branche durant un trimestre (entre 2 périodes de vacances</a:t>
            </a:r>
            <a:r>
              <a:rPr lang="fr-CH" sz="2000" dirty="0" smtClean="0">
                <a:sym typeface="Wingdings" panose="05000000000000000000" pitchFamily="2" charset="2"/>
              </a:rPr>
              <a:t>) </a:t>
            </a:r>
            <a:endParaRPr lang="fr-CH" sz="1400" i="1" dirty="0">
              <a:sym typeface="Wingdings" panose="05000000000000000000" pitchFamily="2" charset="2"/>
            </a:endParaRPr>
          </a:p>
          <a:p>
            <a:pPr eaLnBrk="1" hangingPunct="1"/>
            <a:r>
              <a:rPr lang="fr-CH" sz="2000" dirty="0" smtClean="0">
                <a:sym typeface="Wingdings" panose="05000000000000000000" pitchFamily="2" charset="2"/>
              </a:rPr>
              <a:t>Contenu: </a:t>
            </a:r>
          </a:p>
          <a:p>
            <a:pPr lvl="1" eaLnBrk="1" hangingPunct="1"/>
            <a:r>
              <a:rPr lang="fr-CH" sz="1600" dirty="0" smtClean="0">
                <a:sym typeface="Wingdings" panose="05000000000000000000" pitchFamily="2" charset="2"/>
              </a:rPr>
              <a:t>Techniques d’apprentissage propres à la branche et aux devoirs et TE en cours</a:t>
            </a:r>
          </a:p>
          <a:p>
            <a:pPr lvl="1" eaLnBrk="1" hangingPunct="1"/>
            <a:r>
              <a:rPr lang="fr-CH" sz="1600" dirty="0" smtClean="0">
                <a:sym typeface="Wingdings" panose="05000000000000000000" pitchFamily="2" charset="2"/>
              </a:rPr>
              <a:t>Devoirs individualisés (avec ou sans aide)</a:t>
            </a:r>
            <a:endParaRPr lang="fr-CH" sz="1100" i="1" dirty="0">
              <a:sym typeface="Wingdings" panose="05000000000000000000" pitchFamily="2" charset="2"/>
            </a:endParaRPr>
          </a:p>
          <a:p>
            <a:pPr lvl="1" eaLnBrk="1" hangingPunct="1"/>
            <a:endParaRPr lang="fr-CH" sz="1600" dirty="0" smtClean="0">
              <a:sym typeface="Wingdings" panose="05000000000000000000" pitchFamily="2" charset="2"/>
            </a:endParaRPr>
          </a:p>
        </p:txBody>
      </p:sp>
      <p:pic>
        <p:nvPicPr>
          <p:cNvPr id="81930" name="Picture 10" descr="j0234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476250"/>
            <a:ext cx="1047750" cy="989013"/>
          </a:xfrm>
          <a:noFill/>
        </p:spPr>
      </p:pic>
    </p:spTree>
    <p:extLst>
      <p:ext uri="{BB962C8B-B14F-4D97-AF65-F5344CB8AC3E}">
        <p14:creationId xmlns:p14="http://schemas.microsoft.com/office/powerpoint/2010/main" val="2432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Entretiens individualisés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93025" cy="36724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Obligatoires pour les parents de 9e </a:t>
            </a:r>
            <a:r>
              <a:rPr lang="fr-CH" sz="1800" b="1" dirty="0" smtClean="0">
                <a:solidFill>
                  <a:srgbClr val="FF0000"/>
                </a:solidFill>
              </a:rPr>
              <a:t>(17 au 21 février 2021) </a:t>
            </a:r>
            <a:r>
              <a:rPr lang="fr-CH" sz="2400" b="1" dirty="0" smtClean="0"/>
              <a:t>: </a:t>
            </a:r>
            <a:r>
              <a:rPr lang="fr-CH" sz="2400" b="1" dirty="0"/>
              <a:t>durée 20 minutes environ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Obligatoires pour les parents de 10</a:t>
            </a:r>
            <a:r>
              <a:rPr lang="fr-CH" sz="2400" b="1" baseline="30000" dirty="0" smtClean="0"/>
              <a:t>e</a:t>
            </a:r>
            <a:r>
              <a:rPr lang="fr-CH" sz="2400" b="1" dirty="0" smtClean="0"/>
              <a:t> (bilan OP) 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Recommandés en 11</a:t>
            </a:r>
            <a:r>
              <a:rPr lang="fr-CH" sz="2400" b="1" baseline="30000" dirty="0" smtClean="0"/>
              <a:t>e</a:t>
            </a:r>
            <a:r>
              <a:rPr lang="fr-CH" sz="2400" b="1" dirty="0" smtClean="0"/>
              <a:t> (changements d’orientation, choix professionnel, etc.)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L’élève y participe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Le maître de classe est accompagné d’un à deux maître(s) des branches à niveaux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smtClean="0"/>
              <a:t>Les parents peuvent proposer des thèmes à aborder</a:t>
            </a:r>
          </a:p>
        </p:txBody>
      </p:sp>
      <p:pic>
        <p:nvPicPr>
          <p:cNvPr id="28676" name="Image 5" descr="Bonjour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07300" y="0"/>
            <a:ext cx="1536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6" r="3346" b="7034"/>
          <a:stretch/>
        </p:blipFill>
        <p:spPr bwMode="auto">
          <a:xfrm>
            <a:off x="-1404664" y="0"/>
            <a:ext cx="12577037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/>
          <a:lstStyle/>
          <a:p>
            <a:pPr algn="l" eaLnBrk="1" hangingPunct="1"/>
            <a:r>
              <a:rPr lang="fr-CH" sz="2800" b="1" dirty="0" smtClean="0"/>
              <a:t>Collaboration parents – enseignants aussi sur…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89920" y="1556792"/>
            <a:ext cx="878522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CH" sz="2400" dirty="0">
                <a:latin typeface="+mj-lt"/>
              </a:rPr>
              <a:t> </a:t>
            </a:r>
            <a:r>
              <a:rPr lang="fr-CH" sz="2400" b="1" i="1" dirty="0">
                <a:latin typeface="+mj-lt"/>
              </a:rPr>
              <a:t>Utilisation des 5 </a:t>
            </a:r>
            <a:r>
              <a:rPr lang="fr-CH" sz="2400" b="1" i="1" dirty="0" smtClean="0">
                <a:latin typeface="+mj-lt"/>
              </a:rPr>
              <a:t>demi-journées </a:t>
            </a:r>
            <a:r>
              <a:rPr lang="fr-CH" sz="2400" b="1" i="1" dirty="0">
                <a:latin typeface="+mj-lt"/>
              </a:rPr>
              <a:t>libres</a:t>
            </a:r>
            <a:r>
              <a:rPr lang="fr-CH" sz="2400" b="1" i="1" dirty="0" smtClean="0">
                <a:latin typeface="+mj-lt"/>
              </a:rPr>
              <a:t>…</a:t>
            </a:r>
          </a:p>
          <a:p>
            <a:pPr>
              <a:buFontTx/>
              <a:buChar char="•"/>
            </a:pPr>
            <a:endParaRPr lang="fr-CH" sz="2400" b="1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sz="2400" b="1" i="1" dirty="0">
                <a:latin typeface="+mj-lt"/>
              </a:rPr>
              <a:t> </a:t>
            </a:r>
            <a:r>
              <a:rPr lang="fr-CH" sz="2400" b="1" i="1" dirty="0" smtClean="0">
                <a:latin typeface="+mj-lt"/>
              </a:rPr>
              <a:t>Absentéisme – école obligatoire</a:t>
            </a:r>
          </a:p>
          <a:p>
            <a:endParaRPr lang="fr-CH" sz="2400" b="1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sz="2400" b="1" i="1" dirty="0" smtClean="0">
                <a:latin typeface="+mj-lt"/>
              </a:rPr>
              <a:t> Soin </a:t>
            </a:r>
            <a:r>
              <a:rPr lang="fr-CH" sz="2400" b="1" i="1" dirty="0">
                <a:latin typeface="+mj-lt"/>
              </a:rPr>
              <a:t>et respect du matériel et des bâtiments scolaires</a:t>
            </a:r>
            <a:r>
              <a:rPr lang="fr-CH" sz="2400" b="1" i="1" dirty="0" smtClean="0">
                <a:latin typeface="+mj-lt"/>
              </a:rPr>
              <a:t>…</a:t>
            </a:r>
          </a:p>
          <a:p>
            <a:endParaRPr lang="fr-CH" sz="2400" b="1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sz="2400" b="1" i="1" dirty="0">
                <a:latin typeface="+mj-lt"/>
              </a:rPr>
              <a:t> Téléphone </a:t>
            </a:r>
            <a:r>
              <a:rPr lang="fr-CH" sz="2400" b="1" i="1" dirty="0" smtClean="0">
                <a:latin typeface="+mj-lt"/>
              </a:rPr>
              <a:t>mobile, réseaux, risques, prévention…</a:t>
            </a:r>
          </a:p>
          <a:p>
            <a:endParaRPr lang="fr-CH" sz="2400" b="1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sz="2400" b="1" i="1" dirty="0">
                <a:latin typeface="+mj-lt"/>
              </a:rPr>
              <a:t> Connaître l’horaire de son enfant</a:t>
            </a:r>
            <a:r>
              <a:rPr lang="fr-CH" sz="2400" b="1" i="1" dirty="0" smtClean="0">
                <a:latin typeface="+mj-lt"/>
              </a:rPr>
              <a:t>…</a:t>
            </a:r>
          </a:p>
          <a:p>
            <a:endParaRPr lang="fr-CH" sz="2400" b="1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sz="2400" b="1" i="1" dirty="0">
                <a:latin typeface="+mj-lt"/>
              </a:rPr>
              <a:t> Sécurité entre la maison et l’école, comportement…</a:t>
            </a:r>
          </a:p>
          <a:p>
            <a:r>
              <a:rPr lang="fr-CH" sz="3200" b="1" i="1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6" r="3346" b="7034"/>
          <a:stretch/>
        </p:blipFill>
        <p:spPr bwMode="auto">
          <a:xfrm>
            <a:off x="-1404664" y="0"/>
            <a:ext cx="12577037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9324975" cy="6669087"/>
          </a:xfrm>
        </p:spPr>
        <p:txBody>
          <a:bodyPr/>
          <a:lstStyle/>
          <a:p>
            <a:pPr eaLnBrk="1" hangingPunct="1"/>
            <a:r>
              <a:rPr lang="fr-CH" sz="2400" b="1" dirty="0" smtClean="0">
                <a:cs typeface="Aharoni" panose="02010803020104030203" pitchFamily="2" charset="-79"/>
              </a:rPr>
              <a:t>Mais aussi…</a:t>
            </a:r>
          </a:p>
          <a:p>
            <a:pPr eaLnBrk="1" hangingPunct="1"/>
            <a:endParaRPr lang="fr-CH" sz="2400" b="1" dirty="0" smtClean="0">
              <a:cs typeface="Aharoni" panose="02010803020104030203" pitchFamily="2" charset="-79"/>
            </a:endParaRPr>
          </a:p>
          <a:p>
            <a:pPr algn="l" eaLnBrk="1" hangingPunct="1"/>
            <a:r>
              <a:rPr lang="fr-CH" sz="2400" b="1" dirty="0" smtClean="0">
                <a:cs typeface="Aharoni" panose="02010803020104030203" pitchFamily="2" charset="-79"/>
              </a:rPr>
              <a:t>- Memento</a:t>
            </a:r>
            <a:endParaRPr lang="fr-CH" sz="2400" b="1" dirty="0">
              <a:cs typeface="Aharoni" panose="02010803020104030203" pitchFamily="2" charset="-79"/>
            </a:endParaRPr>
          </a:p>
          <a:p>
            <a:pPr algn="l" eaLnBrk="1" hangingPunct="1"/>
            <a:r>
              <a:rPr lang="fr-CH" sz="2400" b="1" dirty="0" smtClean="0">
                <a:cs typeface="Aharoni" panose="02010803020104030203" pitchFamily="2" charset="-79"/>
              </a:rPr>
              <a:t>- Tenue vestimentaire</a:t>
            </a:r>
          </a:p>
          <a:p>
            <a:pPr algn="l" eaLnBrk="1" hangingPunct="1"/>
            <a:r>
              <a:rPr lang="fr-CH" sz="2400" b="1" dirty="0" smtClean="0">
                <a:cs typeface="Aharoni" panose="02010803020104030203" pitchFamily="2" charset="-79"/>
              </a:rPr>
              <a:t>- Comportement dans les déplacements (bus et CFF)</a:t>
            </a:r>
          </a:p>
          <a:p>
            <a:pPr algn="l" eaLnBrk="1" hangingPunct="1"/>
            <a:r>
              <a:rPr lang="fr-CH" sz="2400" b="1" dirty="0" smtClean="0">
                <a:cs typeface="Aharoni" panose="02010803020104030203" pitchFamily="2" charset="-79"/>
              </a:rPr>
              <a:t>- Harcèlement</a:t>
            </a:r>
          </a:p>
          <a:p>
            <a:pPr marL="571500" indent="-571500" algn="l" eaLnBrk="1" hangingPunct="1">
              <a:buFontTx/>
              <a:buChar char="-"/>
            </a:pPr>
            <a:r>
              <a:rPr lang="fr-CH" sz="2400" b="1" dirty="0" smtClean="0">
                <a:cs typeface="Aharoni" panose="02010803020104030203" pitchFamily="2" charset="-79"/>
              </a:rPr>
              <a:t>…</a:t>
            </a:r>
          </a:p>
          <a:p>
            <a:pPr eaLnBrk="1" hangingPunct="1"/>
            <a:endParaRPr lang="fr-CH" sz="3600" b="1" i="1" dirty="0" smtClean="0">
              <a:solidFill>
                <a:srgbClr val="FF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  <a:p>
            <a:pPr eaLnBrk="1" hangingPunct="1"/>
            <a:endParaRPr lang="fr-CH" sz="800" b="1" i="1" dirty="0" smtClean="0">
              <a:solidFill>
                <a:srgbClr val="FF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  <a:p>
            <a:pPr eaLnBrk="1" hangingPunct="1"/>
            <a:endParaRPr lang="fr-CH" sz="800" b="1" i="1" dirty="0" smtClean="0">
              <a:solidFill>
                <a:srgbClr val="FF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  <a:p>
            <a:pPr eaLnBrk="1" hangingPunct="1"/>
            <a:endParaRPr lang="fr-CH" sz="800" b="1" i="1" dirty="0" smtClean="0">
              <a:solidFill>
                <a:srgbClr val="FF0000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ien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91338"/>
          </a:xfrm>
          <a:noFill/>
        </p:spPr>
      </p:pic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7777112" cy="1719064"/>
          </a:xfrm>
        </p:spPr>
        <p:txBody>
          <a:bodyPr/>
          <a:lstStyle/>
          <a:p>
            <a:pPr algn="l" eaLnBrk="1" hangingPunct="1"/>
            <a:r>
              <a:rPr lang="fr-CH" sz="4800" dirty="0" smtClean="0"/>
              <a:t>Communiquer…en respectant la hiérarchie</a:t>
            </a:r>
            <a:br>
              <a:rPr lang="fr-CH" sz="4800" dirty="0" smtClean="0"/>
            </a:br>
            <a:r>
              <a:rPr lang="fr-CH" sz="1600" dirty="0" smtClean="0">
                <a:solidFill>
                  <a:schemeClr val="tx1"/>
                </a:solidFill>
              </a:rPr>
              <a:t>Prendre contact:</a:t>
            </a:r>
            <a:br>
              <a:rPr lang="fr-CH" sz="1600" dirty="0" smtClean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>1</a:t>
            </a:r>
            <a:r>
              <a:rPr lang="fr-CH" sz="1600" baseline="30000" dirty="0" smtClean="0">
                <a:solidFill>
                  <a:schemeClr val="tx1"/>
                </a:solidFill>
              </a:rPr>
              <a:t>o</a:t>
            </a:r>
            <a:r>
              <a:rPr lang="fr-CH" sz="1600" dirty="0" smtClean="0">
                <a:solidFill>
                  <a:schemeClr val="tx1"/>
                </a:solidFill>
              </a:rPr>
              <a:t>	avec le </a:t>
            </a:r>
            <a:r>
              <a:rPr lang="fr-CH" sz="1600" u="sng" dirty="0" smtClean="0">
                <a:solidFill>
                  <a:schemeClr val="tx1"/>
                </a:solidFill>
              </a:rPr>
              <a:t>maître concerné</a:t>
            </a:r>
            <a:r>
              <a:rPr lang="fr-CH" sz="1600" dirty="0">
                <a:solidFill>
                  <a:schemeClr val="tx1"/>
                </a:solidFill>
              </a:rPr>
              <a:t/>
            </a:r>
            <a:br>
              <a:rPr lang="fr-CH" sz="1600" dirty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>2</a:t>
            </a:r>
            <a:r>
              <a:rPr lang="fr-CH" sz="1600" baseline="30000" dirty="0" smtClean="0">
                <a:solidFill>
                  <a:schemeClr val="tx1"/>
                </a:solidFill>
              </a:rPr>
              <a:t>o</a:t>
            </a:r>
            <a:r>
              <a:rPr lang="fr-CH" sz="1600" dirty="0" smtClean="0">
                <a:solidFill>
                  <a:schemeClr val="tx1"/>
                </a:solidFill>
              </a:rPr>
              <a:t>		avec le </a:t>
            </a:r>
            <a:r>
              <a:rPr lang="fr-CH" sz="1600" u="sng" dirty="0" smtClean="0">
                <a:solidFill>
                  <a:schemeClr val="tx1"/>
                </a:solidFill>
              </a:rPr>
              <a:t>maître de classe</a:t>
            </a:r>
            <a:r>
              <a:rPr lang="fr-CH" sz="1600" dirty="0">
                <a:solidFill>
                  <a:schemeClr val="tx1"/>
                </a:solidFill>
              </a:rPr>
              <a:t/>
            </a:r>
            <a:br>
              <a:rPr lang="fr-CH" sz="1600" dirty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>3</a:t>
            </a:r>
            <a:r>
              <a:rPr lang="fr-CH" sz="1600" baseline="30000" dirty="0" smtClean="0">
                <a:solidFill>
                  <a:schemeClr val="tx1"/>
                </a:solidFill>
              </a:rPr>
              <a:t>o</a:t>
            </a:r>
            <a:r>
              <a:rPr lang="fr-CH" sz="1600" dirty="0" smtClean="0">
                <a:solidFill>
                  <a:schemeClr val="tx1"/>
                </a:solidFill>
              </a:rPr>
              <a:t>			avec la </a:t>
            </a:r>
            <a:r>
              <a:rPr lang="fr-CH" sz="1600" u="sng" dirty="0" smtClean="0">
                <a:solidFill>
                  <a:schemeClr val="tx1"/>
                </a:solidFill>
              </a:rPr>
              <a:t>direction</a:t>
            </a:r>
            <a:r>
              <a:rPr lang="fr-CH" sz="1600" dirty="0" smtClean="0">
                <a:solidFill>
                  <a:schemeClr val="tx1"/>
                </a:solidFill>
              </a:rPr>
              <a:t/>
            </a:r>
            <a:br>
              <a:rPr lang="fr-CH" sz="1600" dirty="0" smtClean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>4</a:t>
            </a:r>
            <a:r>
              <a:rPr lang="fr-CH" sz="1600" baseline="30000" dirty="0" smtClean="0">
                <a:solidFill>
                  <a:schemeClr val="tx1"/>
                </a:solidFill>
              </a:rPr>
              <a:t>o</a:t>
            </a:r>
            <a:r>
              <a:rPr lang="fr-CH" sz="1600" dirty="0" smtClean="0">
                <a:solidFill>
                  <a:schemeClr val="tx1"/>
                </a:solidFill>
              </a:rPr>
              <a:t>				avec la </a:t>
            </a:r>
            <a:r>
              <a:rPr lang="fr-CH" sz="1600" u="sng" dirty="0" smtClean="0">
                <a:solidFill>
                  <a:schemeClr val="tx1"/>
                </a:solidFill>
              </a:rPr>
              <a:t>commission scolaire</a:t>
            </a:r>
            <a:br>
              <a:rPr lang="fr-CH" sz="1600" u="sng" dirty="0" smtClean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>Réagir tout de suite s’il y a un problème, un malentendu, une remarque quelconque.</a:t>
            </a:r>
            <a:br>
              <a:rPr lang="fr-CH" sz="1600" dirty="0" smtClean="0">
                <a:solidFill>
                  <a:schemeClr val="tx1"/>
                </a:solidFill>
              </a:rPr>
            </a:br>
            <a:r>
              <a:rPr lang="fr-CH" sz="1600" dirty="0" smtClean="0">
                <a:solidFill>
                  <a:schemeClr val="tx1"/>
                </a:solidFill>
              </a:rPr>
              <a:t/>
            </a:r>
            <a:br>
              <a:rPr lang="fr-CH" sz="1600" dirty="0" smtClean="0">
                <a:solidFill>
                  <a:schemeClr val="tx1"/>
                </a:solidFill>
              </a:rPr>
            </a:br>
            <a:endParaRPr lang="fr-CH" sz="1600" dirty="0" smtClean="0">
              <a:solidFill>
                <a:schemeClr val="tx1"/>
              </a:solidFill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93102" y="2996952"/>
            <a:ext cx="828092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400" b="1" dirty="0" smtClean="0">
                <a:latin typeface="+mj-lt"/>
              </a:rPr>
              <a:t>Quelques liens:</a:t>
            </a:r>
          </a:p>
          <a:p>
            <a:pPr>
              <a:buFontTx/>
              <a:buChar char="•"/>
            </a:pPr>
            <a:r>
              <a:rPr lang="fr-CH" b="1" dirty="0" smtClean="0">
                <a:latin typeface="+mj-lt"/>
              </a:rPr>
              <a:t>  </a:t>
            </a:r>
            <a:r>
              <a:rPr lang="fr-CH" dirty="0" smtClean="0">
                <a:latin typeface="+mj-lt"/>
              </a:rPr>
              <a:t>Administration</a:t>
            </a:r>
            <a:r>
              <a:rPr lang="fr-CH" dirty="0">
                <a:latin typeface="+mj-lt"/>
              </a:rPr>
              <a:t>, petits problèmes	</a:t>
            </a:r>
            <a:r>
              <a:rPr lang="fr-CH" dirty="0" smtClean="0">
                <a:latin typeface="+mj-lt"/>
              </a:rPr>
              <a:t>	</a:t>
            </a:r>
            <a:r>
              <a:rPr lang="fr-CH" i="1" dirty="0" smtClean="0">
                <a:latin typeface="+mj-lt"/>
              </a:rPr>
              <a:t>Maître/</a:t>
            </a:r>
            <a:r>
              <a:rPr lang="fr-CH" i="1" dirty="0" err="1" smtClean="0">
                <a:latin typeface="+mj-lt"/>
              </a:rPr>
              <a:t>sse</a:t>
            </a:r>
            <a:r>
              <a:rPr lang="fr-CH" i="1" dirty="0" smtClean="0">
                <a:latin typeface="+mj-lt"/>
              </a:rPr>
              <a:t> </a:t>
            </a:r>
            <a:r>
              <a:rPr lang="fr-CH" i="1" dirty="0">
                <a:latin typeface="+mj-lt"/>
              </a:rPr>
              <a:t>de </a:t>
            </a:r>
            <a:r>
              <a:rPr lang="fr-CH" i="1" dirty="0" smtClean="0">
                <a:latin typeface="+mj-lt"/>
              </a:rPr>
              <a:t>classe</a:t>
            </a:r>
            <a:endParaRPr lang="fr-CH" dirty="0">
              <a:latin typeface="+mj-lt"/>
            </a:endParaRPr>
          </a:p>
          <a:p>
            <a:pPr>
              <a:buFontTx/>
              <a:buChar char="•"/>
            </a:pPr>
            <a:r>
              <a:rPr lang="fr-CH" dirty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 Aspects </a:t>
            </a:r>
            <a:r>
              <a:rPr lang="fr-CH" dirty="0">
                <a:latin typeface="+mj-lt"/>
              </a:rPr>
              <a:t>financiers	</a:t>
            </a:r>
            <a:r>
              <a:rPr lang="fr-CH" dirty="0" smtClean="0">
                <a:latin typeface="+mj-lt"/>
              </a:rPr>
              <a:t>		</a:t>
            </a:r>
            <a:r>
              <a:rPr lang="fr-CH" i="1" dirty="0" smtClean="0">
                <a:latin typeface="+mj-lt"/>
              </a:rPr>
              <a:t>Direction</a:t>
            </a:r>
            <a:endParaRPr lang="fr-CH" i="1" dirty="0">
              <a:latin typeface="+mj-lt"/>
            </a:endParaRPr>
          </a:p>
          <a:p>
            <a:pPr>
              <a:buFontTx/>
              <a:buChar char="•"/>
            </a:pPr>
            <a:r>
              <a:rPr lang="fr-CH" dirty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 Problèmes </a:t>
            </a:r>
            <a:r>
              <a:rPr lang="fr-CH" dirty="0">
                <a:latin typeface="+mj-lt"/>
              </a:rPr>
              <a:t>sociaux, familiaux,	</a:t>
            </a:r>
            <a:r>
              <a:rPr lang="fr-CH" i="1" dirty="0">
                <a:latin typeface="+mj-lt"/>
              </a:rPr>
              <a:t> </a:t>
            </a:r>
            <a:r>
              <a:rPr lang="fr-CH" i="1" dirty="0" smtClean="0">
                <a:latin typeface="+mj-lt"/>
              </a:rPr>
              <a:t>	Médiation</a:t>
            </a:r>
            <a:r>
              <a:rPr lang="fr-CH" i="1" dirty="0">
                <a:latin typeface="+mj-lt"/>
              </a:rPr>
              <a:t>, direction</a:t>
            </a:r>
            <a:endParaRPr lang="fr-CH" dirty="0">
              <a:latin typeface="+mj-lt"/>
            </a:endParaRPr>
          </a:p>
          <a:p>
            <a:r>
              <a:rPr lang="fr-CH" dirty="0">
                <a:latin typeface="+mj-lt"/>
              </a:rPr>
              <a:t>	accidents			</a:t>
            </a:r>
          </a:p>
          <a:p>
            <a:pPr>
              <a:buFontTx/>
              <a:buChar char="•"/>
            </a:pPr>
            <a:r>
              <a:rPr lang="fr-CH" dirty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 Relations </a:t>
            </a:r>
            <a:r>
              <a:rPr lang="fr-CH" dirty="0">
                <a:latin typeface="+mj-lt"/>
              </a:rPr>
              <a:t>avec les communes	</a:t>
            </a:r>
            <a:r>
              <a:rPr lang="fr-CH" dirty="0" smtClean="0">
                <a:latin typeface="+mj-lt"/>
              </a:rPr>
              <a:t>	</a:t>
            </a:r>
            <a:r>
              <a:rPr lang="fr-CH" i="1" dirty="0" smtClean="0">
                <a:latin typeface="+mj-lt"/>
              </a:rPr>
              <a:t>Commission d’école</a:t>
            </a:r>
          </a:p>
          <a:p>
            <a:endParaRPr lang="fr-CH" sz="2400" b="1" dirty="0" smtClean="0">
              <a:latin typeface="+mj-lt"/>
            </a:endParaRPr>
          </a:p>
          <a:p>
            <a:r>
              <a:rPr lang="fr-CH" sz="2400" b="1" dirty="0" smtClean="0">
                <a:latin typeface="+mj-lt"/>
              </a:rPr>
              <a:t>Quelques sources d’infos:</a:t>
            </a:r>
            <a:endParaRPr lang="fr-CH" sz="2400" b="1" i="1" dirty="0" smtClean="0">
              <a:latin typeface="+mj-lt"/>
            </a:endParaRPr>
          </a:p>
          <a:p>
            <a:r>
              <a:rPr lang="fr-CH" dirty="0" smtClean="0">
                <a:latin typeface="+mj-lt"/>
              </a:rPr>
              <a:t>Memento 2020-21</a:t>
            </a:r>
          </a:p>
          <a:p>
            <a:r>
              <a:rPr lang="fr-CH" dirty="0" smtClean="0">
                <a:latin typeface="+mj-lt"/>
              </a:rPr>
              <a:t>Site internet: </a:t>
            </a:r>
            <a:r>
              <a:rPr lang="fr-CH" dirty="0" smtClean="0">
                <a:latin typeface="+mj-lt"/>
                <a:hlinkClick r:id="rId4"/>
              </a:rPr>
              <a:t>http://esma.bdlv.ch</a:t>
            </a:r>
            <a:endParaRPr lang="fr-CH" dirty="0" smtClean="0">
              <a:latin typeface="+mj-lt"/>
            </a:endParaRPr>
          </a:p>
          <a:p>
            <a:pPr>
              <a:buFontTx/>
              <a:buChar char="•"/>
            </a:pPr>
            <a:endParaRPr lang="fr-CH" dirty="0" smtClean="0">
              <a:latin typeface="+mj-lt"/>
            </a:endParaRPr>
          </a:p>
          <a:p>
            <a:pPr>
              <a:buFontTx/>
              <a:buChar char="•"/>
            </a:pPr>
            <a:endParaRPr lang="fr-CH" dirty="0">
              <a:latin typeface="+mj-lt"/>
            </a:endParaRPr>
          </a:p>
          <a:p>
            <a:pPr>
              <a:buFontTx/>
              <a:buChar char="•"/>
            </a:pPr>
            <a:endParaRPr lang="fr-CH" sz="2400" b="1" i="1" dirty="0"/>
          </a:p>
          <a:p>
            <a:r>
              <a:rPr lang="fr-CH" sz="2400" b="1" i="1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1"/>
            <a:ext cx="7662862" cy="2160785"/>
          </a:xfrm>
        </p:spPr>
        <p:txBody>
          <a:bodyPr/>
          <a:lstStyle/>
          <a:p>
            <a:pPr algn="l" eaLnBrk="1" hangingPunct="1"/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Nouvelle organisation à l’école secondaire</a:t>
            </a:r>
            <a:b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notions de « classe » et de « salle de classe » n’existent (presque) plus </a:t>
            </a:r>
            <a: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9p1, 9p2, 9mg, 9FA1, …</a:t>
            </a:r>
            <a:br>
              <a:rPr lang="fr-CH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L’effectif élevé des élèves «p» et «m» nous a contraints de mettre en place 2 classes de 9p, une 9m et un 9mg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188" y="2852936"/>
            <a:ext cx="56621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/>
            </a:r>
            <a:br>
              <a:rPr lang="fr-CH" sz="2400" b="1" dirty="0"/>
            </a:b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- Les élèves se déplacent de salle en salle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fr-CH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 de géo, d’histoire, de bio, </a:t>
            </a:r>
            <a:r>
              <a:rPr lang="fr-CH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s.Jb</a:t>
            </a:r>
            <a:r>
              <a:rPr lang="fr-CH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fr-CH" dirty="0" smtClean="0">
                <a:solidFill>
                  <a:srgbClr val="0066FF"/>
                </a:solidFill>
              </a:rPr>
              <a:t>.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611187" y="4149080"/>
            <a:ext cx="74622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- Les enseignants sont spécialistes dans 1, 2 ou 3 branches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chaque élève a 7 à 10 enseignants différents</a:t>
            </a:r>
            <a:r>
              <a:rPr lang="fr-CH" b="1" dirty="0"/>
              <a:t/>
            </a:r>
            <a:br>
              <a:rPr lang="fr-CH" b="1" dirty="0"/>
            </a:br>
            <a:r>
              <a:rPr lang="fr-CH" b="1" dirty="0"/>
              <a:t/>
            </a:r>
            <a:br>
              <a:rPr lang="fr-CH" b="1" dirty="0"/>
            </a:br>
            <a:r>
              <a:rPr lang="fr-CH" b="1" dirty="0"/>
              <a:t>	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5013721"/>
            <a:ext cx="7263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L’élève a une armoire dans les corridors et doit être</a:t>
            </a:r>
          </a:p>
          <a:p>
            <a:r>
              <a:rPr lang="fr-CH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</a:t>
            </a:r>
            <a:r>
              <a:rPr lang="fr-CH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organisé-e</a:t>
            </a:r>
            <a:r>
              <a:rPr lang="fr-CH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ordré-e</a:t>
            </a:r>
            <a:r>
              <a:rPr lang="fr-CH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efficace pour être à </a:t>
            </a:r>
            <a:r>
              <a:rPr lang="fr-CH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l’heure en </a:t>
            </a:r>
            <a:r>
              <a:rPr lang="fr-CH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classe!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r="3346" b="7034"/>
          <a:stretch/>
        </p:blipFill>
        <p:spPr bwMode="auto">
          <a:xfrm>
            <a:off x="-252536" y="2276872"/>
            <a:ext cx="9769944" cy="35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3"/>
          <p:cNvSpPr>
            <a:spLocks noChangeArrowheads="1" noChangeShapeType="1" noTextEdit="1"/>
          </p:cNvSpPr>
          <p:nvPr/>
        </p:nvSpPr>
        <p:spPr bwMode="auto">
          <a:xfrm>
            <a:off x="3269574" y="1916832"/>
            <a:ext cx="2400565" cy="288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?</a:t>
            </a:r>
            <a:endParaRPr lang="fr-C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868434"/>
            <a:ext cx="2369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?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76672"/>
            <a:ext cx="25860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Remarques ?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4800" dirty="0" smtClean="0"/>
              <a:t>Le suivi scolaire…en 9e</a:t>
            </a:r>
          </a:p>
        </p:txBody>
      </p:sp>
      <p:graphicFrame>
        <p:nvGraphicFramePr>
          <p:cNvPr id="50435" name="Group 2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85897"/>
              </p:ext>
            </p:extLst>
          </p:nvPr>
        </p:nvGraphicFramePr>
        <p:xfrm>
          <a:off x="900113" y="2060575"/>
          <a:ext cx="7772400" cy="4480560"/>
        </p:xfrm>
        <a:graphic>
          <a:graphicData uri="http://schemas.openxmlformats.org/drawingml/2006/table">
            <a:tbl>
              <a:tblPr/>
              <a:tblGrid>
                <a:gridCol w="60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AOUT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SEPTEMBRE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OCTOBRE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MI-NOVEMBRE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Information sur demande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9e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JANVIER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Bulletin intermédiaire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au 21 FÉVRIER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Entretiens individualisés avec les parents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MARS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AVRIL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Information sur demande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C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JUIN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 (Rapport d’évaluation) et promotion</a:t>
                      </a:r>
                      <a:endParaRPr kumimoji="0" lang="fr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4800" dirty="0" smtClean="0"/>
              <a:t>Le suivi scolaire…en 10</a:t>
            </a:r>
            <a:r>
              <a:rPr lang="fr-CH" sz="4800" baseline="30000" dirty="0" smtClean="0"/>
              <a:t>e</a:t>
            </a:r>
            <a:r>
              <a:rPr lang="fr-CH" sz="4800" dirty="0" smtClean="0"/>
              <a:t>/11</a:t>
            </a:r>
            <a:r>
              <a:rPr lang="fr-CH" sz="4800" baseline="30000" dirty="0" smtClean="0"/>
              <a:t>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59632" y="3356992"/>
            <a:ext cx="738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…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 analogue, avec quelques nouvelles disciplines</a:t>
            </a:r>
          </a:p>
          <a:p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(CCM, latin, Physique, TP-bio, TP Physique, PI)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4800" dirty="0" smtClean="0"/>
              <a:t>Bulletin intermédiaire…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205038"/>
            <a:ext cx="7493000" cy="3716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dirty="0" smtClean="0"/>
              <a:t>Information </a:t>
            </a:r>
            <a:r>
              <a:rPr lang="fr-CH" sz="2800" dirty="0" smtClean="0">
                <a:solidFill>
                  <a:schemeClr val="hlink"/>
                </a:solidFill>
              </a:rPr>
              <a:t>partielle</a:t>
            </a:r>
            <a:r>
              <a:rPr lang="fr-CH" sz="2800" dirty="0" smtClean="0"/>
              <a:t> (?) fin janvier 2021 !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dirty="0" smtClean="0"/>
              <a:t>Renseigne les parents sur les branches où les </a:t>
            </a:r>
            <a:r>
              <a:rPr lang="fr-CH" sz="2800" dirty="0" smtClean="0">
                <a:solidFill>
                  <a:schemeClr val="hlink"/>
                </a:solidFill>
              </a:rPr>
              <a:t>objectifs</a:t>
            </a:r>
            <a:r>
              <a:rPr lang="fr-CH" sz="2800" dirty="0" smtClean="0"/>
              <a:t> ne sont </a:t>
            </a:r>
            <a:r>
              <a:rPr lang="fr-CH" sz="2800" dirty="0" smtClean="0">
                <a:solidFill>
                  <a:schemeClr val="hlink"/>
                </a:solidFill>
              </a:rPr>
              <a:t>pas encore atteints</a:t>
            </a:r>
            <a:r>
              <a:rPr lang="fr-CH" sz="2800" dirty="0" smtClean="0"/>
              <a:t> / notes insuffisantes; </a:t>
            </a:r>
            <a:r>
              <a:rPr lang="fr-CH" sz="2800" dirty="0" smtClean="0">
                <a:solidFill>
                  <a:schemeClr val="folHlink"/>
                </a:solidFill>
              </a:rPr>
              <a:t>sans conséquence sur la promotion annuelle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dirty="0" smtClean="0"/>
              <a:t>Par </a:t>
            </a:r>
            <a:r>
              <a:rPr lang="fr-CH" sz="2800" dirty="0" smtClean="0">
                <a:solidFill>
                  <a:schemeClr val="hlink"/>
                </a:solidFill>
              </a:rPr>
              <a:t>lettre</a:t>
            </a:r>
            <a:r>
              <a:rPr lang="fr-CH" sz="2800" dirty="0" smtClean="0"/>
              <a:t> </a:t>
            </a:r>
          </a:p>
        </p:txBody>
      </p:sp>
      <p:pic>
        <p:nvPicPr>
          <p:cNvPr id="25604" name="Picture 7" descr="j01993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96188" y="260350"/>
            <a:ext cx="1273175" cy="1477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48880"/>
            <a:ext cx="15841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2464660" y="1412776"/>
            <a:ext cx="17473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2 niveaux "A" au moins, pas de "C"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55976" y="1410220"/>
            <a:ext cx="17281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2 niveaux "B" au moins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64660" y="769059"/>
            <a:ext cx="1747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/>
              <a:t>Section p</a:t>
            </a:r>
            <a:endParaRPr lang="fr-CH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336868" y="767395"/>
            <a:ext cx="1747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/>
              <a:t>Section m	 </a:t>
            </a:r>
            <a:endParaRPr lang="fr-CH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81652" y="767395"/>
            <a:ext cx="1747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/>
              <a:t>Section g</a:t>
            </a:r>
            <a:endParaRPr lang="fr-CH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81652" y="1410219"/>
            <a:ext cx="17473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2 niveaux " C</a:t>
            </a:r>
            <a:r>
              <a:rPr lang="fr-CH" sz="1600" dirty="0" smtClean="0"/>
              <a:t>" </a:t>
            </a:r>
            <a:r>
              <a:rPr lang="fr-CH" sz="1600" dirty="0"/>
              <a:t>au </a:t>
            </a:r>
            <a:r>
              <a:rPr lang="fr-CH" sz="1600" dirty="0" smtClean="0"/>
              <a:t>moins</a:t>
            </a:r>
            <a:endParaRPr lang="fr-CH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63973" y="1400604"/>
            <a:ext cx="174730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100" dirty="0" smtClean="0"/>
              <a:t>Conditions d’appartenance </a:t>
            </a:r>
          </a:p>
          <a:p>
            <a:pPr algn="ctr"/>
            <a:endParaRPr lang="fr-CH" sz="1100" dirty="0"/>
          </a:p>
          <a:p>
            <a:pPr algn="ctr"/>
            <a:r>
              <a:rPr lang="fr-CH" sz="1100" dirty="0" smtClean="0"/>
              <a:t>à la section 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3973" y="2326933"/>
            <a:ext cx="17473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CH" sz="1500" dirty="0" smtClean="0"/>
              <a:t>Français</a:t>
            </a:r>
          </a:p>
          <a:p>
            <a:r>
              <a:rPr lang="fr-CH" sz="1500" dirty="0" smtClean="0"/>
              <a:t>       Allemand</a:t>
            </a:r>
          </a:p>
          <a:p>
            <a:r>
              <a:rPr lang="fr-CH" sz="1500" dirty="0"/>
              <a:t> </a:t>
            </a:r>
            <a:r>
              <a:rPr lang="fr-CH" sz="1500" dirty="0" smtClean="0"/>
              <a:t>      Maths</a:t>
            </a:r>
          </a:p>
          <a:p>
            <a:endParaRPr lang="fr-CH" sz="300" dirty="0" smtClean="0"/>
          </a:p>
          <a:p>
            <a:pPr algn="ctr"/>
            <a:endParaRPr lang="fr-CH" sz="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64660" y="2330178"/>
            <a:ext cx="1747300" cy="869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050" b="1" dirty="0" smtClean="0"/>
              <a:t>Notes égales ou sup. à 4 </a:t>
            </a:r>
            <a:r>
              <a:rPr lang="fr-CH" sz="1000" dirty="0" smtClean="0"/>
              <a:t>dans 2 cours à niveaux A au moins</a:t>
            </a:r>
          </a:p>
          <a:p>
            <a:pPr algn="ctr"/>
            <a:r>
              <a:rPr lang="fr-CH" sz="1000" dirty="0" smtClean="0"/>
              <a:t>Note inf. à 4 </a:t>
            </a:r>
            <a:r>
              <a:rPr lang="fr-CH" sz="1000" dirty="0" smtClean="0">
                <a:sym typeface="Wingdings" panose="05000000000000000000" pitchFamily="2" charset="2"/>
              </a:rPr>
              <a:t> </a:t>
            </a:r>
            <a:r>
              <a:rPr lang="fr-CH" sz="1000" dirty="0" err="1" smtClean="0">
                <a:sym typeface="Wingdings" panose="05000000000000000000" pitchFamily="2" charset="2"/>
              </a:rPr>
              <a:t>chgt</a:t>
            </a:r>
            <a:r>
              <a:rPr lang="fr-CH" sz="1000" dirty="0" smtClean="0">
                <a:sym typeface="Wingdings" panose="05000000000000000000" pitchFamily="2" charset="2"/>
              </a:rPr>
              <a:t> de niveau à la fin du semestre</a:t>
            </a:r>
            <a:endParaRPr lang="fr-CH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55976" y="2326932"/>
            <a:ext cx="1728192" cy="869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050" b="1" dirty="0"/>
              <a:t>Notes égales ou sup. à 4 </a:t>
            </a:r>
            <a:r>
              <a:rPr lang="fr-CH" sz="1000" dirty="0"/>
              <a:t>dans 2 cours à niveaux </a:t>
            </a:r>
            <a:r>
              <a:rPr lang="fr-CH" sz="1000" dirty="0" smtClean="0"/>
              <a:t>B </a:t>
            </a:r>
            <a:r>
              <a:rPr lang="fr-CH" sz="1000" dirty="0"/>
              <a:t>au moins</a:t>
            </a:r>
          </a:p>
          <a:p>
            <a:pPr algn="ctr"/>
            <a:r>
              <a:rPr lang="fr-CH" sz="1000" dirty="0"/>
              <a:t>Note inf. à 4 </a:t>
            </a:r>
            <a:r>
              <a:rPr lang="fr-CH" sz="1000" dirty="0">
                <a:sym typeface="Wingdings" panose="05000000000000000000" pitchFamily="2" charset="2"/>
              </a:rPr>
              <a:t> </a:t>
            </a:r>
            <a:r>
              <a:rPr lang="fr-CH" sz="1000" dirty="0" err="1">
                <a:sym typeface="Wingdings" panose="05000000000000000000" pitchFamily="2" charset="2"/>
              </a:rPr>
              <a:t>chgt</a:t>
            </a:r>
            <a:r>
              <a:rPr lang="fr-CH" sz="1000" dirty="0">
                <a:sym typeface="Wingdings" panose="05000000000000000000" pitchFamily="2" charset="2"/>
              </a:rPr>
              <a:t> de </a:t>
            </a:r>
            <a:r>
              <a:rPr lang="fr-CH" sz="1000" dirty="0" smtClean="0">
                <a:sym typeface="Wingdings" panose="05000000000000000000" pitchFamily="2" charset="2"/>
              </a:rPr>
              <a:t>niveau à la fin du semestre</a:t>
            </a:r>
            <a:endParaRPr lang="fr-CH" sz="1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181652" y="2326932"/>
            <a:ext cx="17473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/>
              <a:t>Notes égales ou sup. à 4 </a:t>
            </a:r>
            <a:r>
              <a:rPr lang="fr-CH" sz="1000" dirty="0"/>
              <a:t>dans 2 cours à niveaux </a:t>
            </a:r>
            <a:r>
              <a:rPr lang="fr-CH" sz="1000" dirty="0" smtClean="0"/>
              <a:t>C </a:t>
            </a:r>
            <a:r>
              <a:rPr lang="fr-CH" sz="1000" dirty="0"/>
              <a:t>au moins</a:t>
            </a:r>
          </a:p>
          <a:p>
            <a:pPr algn="ctr"/>
            <a:r>
              <a:rPr lang="fr-CH" sz="1000" dirty="0"/>
              <a:t>Note inf. à 4 </a:t>
            </a:r>
            <a:r>
              <a:rPr lang="fr-CH" sz="1000" dirty="0">
                <a:sym typeface="Wingdings" panose="05000000000000000000" pitchFamily="2" charset="2"/>
              </a:rPr>
              <a:t> </a:t>
            </a:r>
            <a:r>
              <a:rPr lang="fr-CH" sz="1000" dirty="0" smtClean="0">
                <a:sym typeface="Wingdings" panose="05000000000000000000" pitchFamily="2" charset="2"/>
              </a:rPr>
              <a:t>C-</a:t>
            </a:r>
          </a:p>
          <a:p>
            <a:pPr algn="ctr"/>
            <a:endParaRPr lang="fr-CH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63973" y="3356992"/>
            <a:ext cx="1747300" cy="515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500" dirty="0" smtClean="0"/>
              <a:t>2)  Autres branches</a:t>
            </a:r>
          </a:p>
          <a:p>
            <a:pPr algn="ctr"/>
            <a:endParaRPr lang="fr-CH" sz="1050" dirty="0" smtClean="0"/>
          </a:p>
          <a:p>
            <a:pPr algn="ctr"/>
            <a:endParaRPr lang="fr-CH" sz="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64660" y="3366310"/>
            <a:ext cx="17473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200" dirty="0" smtClean="0"/>
              <a:t>Pas plus d’</a:t>
            </a:r>
            <a:r>
              <a:rPr lang="fr-CH" sz="1400" b="1" dirty="0" smtClean="0"/>
              <a:t>une</a:t>
            </a:r>
            <a:r>
              <a:rPr lang="fr-CH" sz="1200" dirty="0" smtClean="0"/>
              <a:t> note inférieure à 4</a:t>
            </a:r>
          </a:p>
          <a:p>
            <a:pPr algn="ctr"/>
            <a:endParaRPr lang="fr-CH" sz="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355977" y="3366310"/>
            <a:ext cx="17281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Pas plus de </a:t>
            </a:r>
            <a:r>
              <a:rPr lang="fr-CH" sz="1400" b="1" dirty="0"/>
              <a:t>2 notes </a:t>
            </a:r>
            <a:r>
              <a:rPr lang="fr-CH" sz="1200" dirty="0"/>
              <a:t>inférieure à 4</a:t>
            </a:r>
          </a:p>
          <a:p>
            <a:pPr algn="ctr"/>
            <a:endParaRPr lang="fr-CH" sz="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185587" y="3356992"/>
            <a:ext cx="17473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Pas plus de </a:t>
            </a:r>
            <a:r>
              <a:rPr lang="fr-CH" sz="1400" b="1" dirty="0"/>
              <a:t>4</a:t>
            </a:r>
            <a:r>
              <a:rPr lang="fr-CH" sz="1400" b="1" dirty="0" smtClean="0"/>
              <a:t> </a:t>
            </a:r>
            <a:r>
              <a:rPr lang="fr-CH" sz="1400" b="1" dirty="0"/>
              <a:t>notes </a:t>
            </a:r>
            <a:r>
              <a:rPr lang="fr-CH" sz="1200" dirty="0"/>
              <a:t>inférieure à 4</a:t>
            </a:r>
          </a:p>
          <a:p>
            <a:pPr algn="ctr"/>
            <a:endParaRPr lang="fr-CH" sz="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63973" y="4309632"/>
            <a:ext cx="17473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200" dirty="0" smtClean="0">
                <a:solidFill>
                  <a:srgbClr val="0066FF"/>
                </a:solidFill>
              </a:rPr>
              <a:t>Conditions 1) </a:t>
            </a:r>
            <a:r>
              <a:rPr lang="fr-CH" sz="1200" b="1" u="sng" dirty="0" smtClean="0">
                <a:solidFill>
                  <a:srgbClr val="0066FF"/>
                </a:solidFill>
              </a:rPr>
              <a:t>et</a:t>
            </a:r>
            <a:r>
              <a:rPr lang="fr-CH" sz="1200" dirty="0" smtClean="0">
                <a:solidFill>
                  <a:srgbClr val="0066FF"/>
                </a:solidFill>
              </a:rPr>
              <a:t> 2) remplies</a:t>
            </a:r>
          </a:p>
          <a:p>
            <a:pPr algn="ctr"/>
            <a:endParaRPr lang="fr-CH" sz="1200" dirty="0" smtClean="0">
              <a:solidFill>
                <a:srgbClr val="0066FF"/>
              </a:solidFill>
            </a:endParaRPr>
          </a:p>
          <a:p>
            <a:pPr algn="ctr"/>
            <a:r>
              <a:rPr lang="fr-CH" sz="1200" dirty="0" smtClean="0">
                <a:solidFill>
                  <a:srgbClr val="0066FF"/>
                </a:solidFill>
              </a:rPr>
              <a:t>+ recommandation du corps enseignant</a:t>
            </a:r>
            <a:endParaRPr lang="fr-CH" sz="1050" dirty="0" smtClean="0"/>
          </a:p>
          <a:p>
            <a:pPr algn="ctr"/>
            <a:endParaRPr lang="fr-CH" sz="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464660" y="4309632"/>
            <a:ext cx="1747300" cy="1038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H" sz="1200" dirty="0" smtClean="0">
              <a:solidFill>
                <a:srgbClr val="0066FF"/>
              </a:solidFill>
            </a:endParaRPr>
          </a:p>
          <a:p>
            <a:pPr algn="ctr"/>
            <a:r>
              <a:rPr lang="fr-CH" sz="1200" dirty="0" smtClean="0">
                <a:solidFill>
                  <a:srgbClr val="0066FF"/>
                </a:solidFill>
              </a:rPr>
              <a:t>Maintien en section p</a:t>
            </a:r>
          </a:p>
          <a:p>
            <a:pPr algn="ctr"/>
            <a:endParaRPr lang="fr-CH" sz="1200" dirty="0">
              <a:solidFill>
                <a:srgbClr val="0066FF"/>
              </a:solidFill>
            </a:endParaRPr>
          </a:p>
          <a:p>
            <a:pPr algn="ctr"/>
            <a:endParaRPr lang="fr-CH" sz="1050" dirty="0" smtClean="0"/>
          </a:p>
          <a:p>
            <a:pPr algn="ctr"/>
            <a:endParaRPr lang="fr-CH" sz="700" dirty="0" smtClean="0"/>
          </a:p>
          <a:p>
            <a:pPr algn="ctr"/>
            <a:endParaRPr lang="fr-CH" sz="700" dirty="0" smtClean="0"/>
          </a:p>
          <a:p>
            <a:pPr algn="ctr"/>
            <a:endParaRPr lang="fr-CH" sz="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355976" y="4309632"/>
            <a:ext cx="1728192" cy="1023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H" sz="1200" dirty="0" smtClean="0">
              <a:solidFill>
                <a:srgbClr val="0066FF"/>
              </a:solidFill>
            </a:endParaRPr>
          </a:p>
          <a:p>
            <a:pPr algn="ctr"/>
            <a:r>
              <a:rPr lang="fr-CH" sz="1200" dirty="0" smtClean="0">
                <a:solidFill>
                  <a:srgbClr val="0066FF"/>
                </a:solidFill>
              </a:rPr>
              <a:t>Maintien en section m</a:t>
            </a:r>
          </a:p>
          <a:p>
            <a:pPr algn="ctr"/>
            <a:endParaRPr lang="fr-CH" sz="1200" dirty="0" smtClean="0">
              <a:solidFill>
                <a:srgbClr val="0066FF"/>
              </a:solidFill>
            </a:endParaRPr>
          </a:p>
          <a:p>
            <a:pPr algn="ctr"/>
            <a:endParaRPr lang="fr-CH" sz="1200" dirty="0">
              <a:solidFill>
                <a:srgbClr val="0066FF"/>
              </a:solidFill>
            </a:endParaRPr>
          </a:p>
          <a:p>
            <a:pPr algn="ctr"/>
            <a:endParaRPr lang="fr-CH" sz="1050" dirty="0" smtClean="0"/>
          </a:p>
          <a:p>
            <a:pPr algn="ctr"/>
            <a:endParaRPr lang="fr-CH" sz="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181652" y="4309632"/>
            <a:ext cx="1747300" cy="1023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H" sz="1200" dirty="0" smtClean="0">
              <a:solidFill>
                <a:srgbClr val="0066FF"/>
              </a:solidFill>
            </a:endParaRPr>
          </a:p>
          <a:p>
            <a:pPr algn="ctr"/>
            <a:r>
              <a:rPr lang="fr-CH" sz="1200" dirty="0" smtClean="0">
                <a:solidFill>
                  <a:srgbClr val="0066FF"/>
                </a:solidFill>
              </a:rPr>
              <a:t>Maintien </a:t>
            </a:r>
            <a:r>
              <a:rPr lang="fr-CH" sz="1200" dirty="0">
                <a:solidFill>
                  <a:srgbClr val="0066FF"/>
                </a:solidFill>
              </a:rPr>
              <a:t>en section </a:t>
            </a:r>
            <a:r>
              <a:rPr lang="fr-CH" sz="1200" dirty="0" smtClean="0">
                <a:solidFill>
                  <a:srgbClr val="0066FF"/>
                </a:solidFill>
              </a:rPr>
              <a:t>g</a:t>
            </a:r>
            <a:endParaRPr lang="fr-CH" sz="1200" dirty="0">
              <a:solidFill>
                <a:srgbClr val="0066FF"/>
              </a:solidFill>
            </a:endParaRPr>
          </a:p>
          <a:p>
            <a:pPr algn="ctr"/>
            <a:endParaRPr lang="fr-CH" sz="1200" dirty="0">
              <a:solidFill>
                <a:srgbClr val="0066FF"/>
              </a:solidFill>
            </a:endParaRPr>
          </a:p>
          <a:p>
            <a:pPr algn="ctr"/>
            <a:endParaRPr lang="fr-CH" sz="1200" dirty="0">
              <a:solidFill>
                <a:srgbClr val="0066FF"/>
              </a:solidFill>
            </a:endParaRPr>
          </a:p>
          <a:p>
            <a:pPr algn="ctr"/>
            <a:endParaRPr lang="fr-CH" sz="1050" dirty="0"/>
          </a:p>
          <a:p>
            <a:pPr algn="ctr"/>
            <a:endParaRPr lang="fr-CH" sz="200" dirty="0"/>
          </a:p>
        </p:txBody>
      </p:sp>
      <p:sp>
        <p:nvSpPr>
          <p:cNvPr id="25" name="Flèche droite 24"/>
          <p:cNvSpPr/>
          <p:nvPr/>
        </p:nvSpPr>
        <p:spPr>
          <a:xfrm rot="10800000">
            <a:off x="4860032" y="5002761"/>
            <a:ext cx="720080" cy="14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droite 25"/>
          <p:cNvSpPr/>
          <p:nvPr/>
        </p:nvSpPr>
        <p:spPr>
          <a:xfrm rot="10800000">
            <a:off x="6695262" y="4991892"/>
            <a:ext cx="720080" cy="14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ZoneTexte 26"/>
          <p:cNvSpPr txBox="1"/>
          <p:nvPr/>
        </p:nvSpPr>
        <p:spPr>
          <a:xfrm>
            <a:off x="587113" y="5643003"/>
            <a:ext cx="730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Pour monter au niveau supérieur: 5½ ou 6 et/ou recommandation enseignant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63973" y="293211"/>
            <a:ext cx="422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d’orientation…</a:t>
            </a:r>
            <a:endParaRPr lang="fr-CH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4800" dirty="0" smtClean="0"/>
              <a:t>Le carnet de devoirs…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0938" y="2138362"/>
            <a:ext cx="7421562" cy="3666902"/>
          </a:xfrm>
        </p:spPr>
        <p:txBody>
          <a:bodyPr/>
          <a:lstStyle/>
          <a:p>
            <a:pPr eaLnBrk="1" hangingPunct="1"/>
            <a:r>
              <a:rPr lang="fr-CH" sz="2000" dirty="0" smtClean="0"/>
              <a:t>Lien entre parents et enseignants </a:t>
            </a:r>
          </a:p>
          <a:p>
            <a:pPr eaLnBrk="1" hangingPunct="1"/>
            <a:r>
              <a:rPr lang="fr-CH" sz="2000" dirty="0" smtClean="0"/>
              <a:t>Document officiel, à soigner !</a:t>
            </a:r>
          </a:p>
          <a:p>
            <a:pPr eaLnBrk="1" hangingPunct="1"/>
            <a:r>
              <a:rPr lang="fr-CH" sz="2000" dirty="0" smtClean="0"/>
              <a:t>L’élève y inscrit ses devoirs, des infos spéciales, numérote les pages et indique les dates. La </a:t>
            </a:r>
            <a:r>
              <a:rPr lang="fr-CH" sz="2000" dirty="0"/>
              <a:t>signature des parents, </a:t>
            </a:r>
            <a:r>
              <a:rPr lang="fr-CH" sz="2000" b="1" dirty="0" smtClean="0">
                <a:solidFill>
                  <a:srgbClr val="FF0000"/>
                </a:solidFill>
              </a:rPr>
              <a:t>chaque semaine</a:t>
            </a:r>
            <a:r>
              <a:rPr lang="fr-CH" sz="2000" dirty="0" smtClean="0"/>
              <a:t>, atteste qu’ils en ont pris connaissance </a:t>
            </a:r>
          </a:p>
          <a:p>
            <a:pPr eaLnBrk="1" hangingPunct="1"/>
            <a:r>
              <a:rPr lang="fr-CH" sz="2000" dirty="0" smtClean="0"/>
              <a:t>L’enseignant indique en </a:t>
            </a:r>
            <a:r>
              <a:rPr lang="fr-CH" sz="2000" b="1" dirty="0" smtClean="0">
                <a:solidFill>
                  <a:srgbClr val="FF0000"/>
                </a:solidFill>
              </a:rPr>
              <a:t>rouge</a:t>
            </a:r>
            <a:r>
              <a:rPr lang="fr-CH" sz="2000" dirty="0" smtClean="0"/>
              <a:t> les notes et les remarques (conduite, application mais aussi félicitations)</a:t>
            </a:r>
          </a:p>
          <a:p>
            <a:pPr eaLnBrk="1" hangingPunct="1"/>
            <a:r>
              <a:rPr lang="fr-CH" sz="2000" dirty="0" smtClean="0"/>
              <a:t>Plusieurs informations transitent par lui</a:t>
            </a:r>
          </a:p>
          <a:p>
            <a:pPr eaLnBrk="1" hangingPunct="1"/>
            <a:r>
              <a:rPr lang="fr-CH" sz="2000" dirty="0" smtClean="0"/>
              <a:t>Les parents inscrivent les absences et justifications</a:t>
            </a:r>
          </a:p>
          <a:p>
            <a:pPr eaLnBrk="1" hangingPunct="1"/>
            <a:r>
              <a:rPr lang="fr-CH" sz="1600" dirty="0" smtClean="0"/>
              <a:t>Les parents peuvent éventuellement y écrire des remarques à l’intention des enseignants</a:t>
            </a:r>
          </a:p>
          <a:p>
            <a:pPr eaLnBrk="1" hangingPunct="1"/>
            <a:endParaRPr lang="fr-CH" sz="2000" dirty="0" smtClean="0"/>
          </a:p>
          <a:p>
            <a:pPr eaLnBrk="1" hangingPunct="1"/>
            <a:endParaRPr lang="fr-CH" sz="2400" dirty="0" smtClean="0"/>
          </a:p>
        </p:txBody>
      </p:sp>
      <p:pic>
        <p:nvPicPr>
          <p:cNvPr id="79876" name="Picture 4" descr="j0234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476250"/>
            <a:ext cx="1047750" cy="98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Objectifs atteints 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2"/>
            <a:ext cx="7134225" cy="4507632"/>
          </a:xfrm>
        </p:spPr>
        <p:txBody>
          <a:bodyPr/>
          <a:lstStyle/>
          <a:p>
            <a:pPr eaLnBrk="1" hangingPunct="1"/>
            <a:r>
              <a:rPr lang="fr-CH" sz="2000" dirty="0"/>
              <a:t>Le carnet de devoirs ne renseigne pas sur cet aspect car il ne contient que des notes de 1 à 6, mais</a:t>
            </a:r>
          </a:p>
          <a:p>
            <a:pPr eaLnBrk="1" hangingPunct="1"/>
            <a:r>
              <a:rPr lang="fr-CH" sz="2000" dirty="0" smtClean="0"/>
              <a:t>Chaque travail écrit contient le </a:t>
            </a:r>
            <a:r>
              <a:rPr lang="fr-CH" sz="2000" b="1" dirty="0" smtClean="0"/>
              <a:t>nombre d’objectifs atteints </a:t>
            </a:r>
            <a:r>
              <a:rPr lang="fr-CH" sz="2000" dirty="0" smtClean="0"/>
              <a:t>et l’élève/parents peuvent déterminer quels objectifs ne sont pas atteints</a:t>
            </a:r>
            <a:endParaRPr lang="fr-CH" sz="1400" dirty="0" smtClean="0"/>
          </a:p>
          <a:p>
            <a:pPr eaLnBrk="1" hangingPunct="1"/>
            <a:r>
              <a:rPr lang="fr-CH" sz="2000" dirty="0" smtClean="0"/>
              <a:t>L’élève peut demander à l’enseignant le nombre d’objectifs atteints jusqu’ici</a:t>
            </a:r>
          </a:p>
          <a:p>
            <a:pPr eaLnBrk="1" hangingPunct="1"/>
            <a:r>
              <a:rPr lang="fr-CH" sz="2000" dirty="0" smtClean="0"/>
              <a:t>Dans certaines disciplines, le </a:t>
            </a:r>
            <a:r>
              <a:rPr lang="fr-CH" sz="2000" b="1" dirty="0" smtClean="0"/>
              <a:t>nombre d’évaluations </a:t>
            </a:r>
            <a:r>
              <a:rPr lang="fr-CH" sz="2000" dirty="0" smtClean="0"/>
              <a:t>peut être restreint (EP, TM, EA, ACT, etc.), mais l’élève peut connaître en tout temps les objectifs atteints </a:t>
            </a:r>
          </a:p>
          <a:p>
            <a:pPr eaLnBrk="1" hangingPunct="1"/>
            <a:r>
              <a:rPr lang="fr-CH" sz="2000" dirty="0" smtClean="0"/>
              <a:t>Il n’y a pas un nombre minimum d’évaluations par branche et par semestre; cela dépend de la dotation horaire de la branche </a:t>
            </a:r>
            <a:r>
              <a:rPr lang="fr-CH" sz="1400" i="1" dirty="0" smtClean="0"/>
              <a:t>(voir aussi </a:t>
            </a:r>
            <a:r>
              <a:rPr lang="fr-CH" sz="1400" b="1" i="1" u="sng" dirty="0" smtClean="0"/>
              <a:t>concept d’évaluation sur le site internet)</a:t>
            </a:r>
            <a:endParaRPr lang="fr-CH" sz="2000" b="1" i="1" u="sng" dirty="0" smtClean="0"/>
          </a:p>
        </p:txBody>
      </p:sp>
      <p:pic>
        <p:nvPicPr>
          <p:cNvPr id="97284" name="Picture 4" descr="j02934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549275"/>
            <a:ext cx="2016125" cy="996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250" y="548680"/>
            <a:ext cx="7793037" cy="694407"/>
          </a:xfrm>
        </p:spPr>
        <p:txBody>
          <a:bodyPr/>
          <a:lstStyle/>
          <a:p>
            <a:pPr eaLnBrk="1" hangingPunct="1"/>
            <a:r>
              <a:rPr lang="fr-CH" sz="3600" dirty="0" smtClean="0"/>
              <a:t>Comment calculer les moyennes 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2"/>
            <a:ext cx="7134225" cy="4435624"/>
          </a:xfrm>
        </p:spPr>
        <p:txBody>
          <a:bodyPr/>
          <a:lstStyle/>
          <a:p>
            <a:pPr eaLnBrk="1" hangingPunct="1"/>
            <a:r>
              <a:rPr lang="fr-CH" sz="2000" b="1" dirty="0" smtClean="0"/>
              <a:t>FRANCAIS</a:t>
            </a:r>
            <a:r>
              <a:rPr lang="fr-CH" sz="2000" dirty="0" smtClean="0"/>
              <a:t> (3 domaines): </a:t>
            </a:r>
          </a:p>
          <a:p>
            <a:pPr eaLnBrk="1" hangingPunct="1"/>
            <a:endParaRPr lang="fr-CH" sz="2000" dirty="0" smtClean="0"/>
          </a:p>
          <a:p>
            <a:pPr marL="0" indent="0" eaLnBrk="1" hangingPunct="1">
              <a:buNone/>
            </a:pPr>
            <a:r>
              <a:rPr lang="fr-CH" sz="1400" dirty="0" smtClean="0"/>
              <a:t>       Une moyenne au centième est établie dans chaque domaine. La moyenne finale         </a:t>
            </a:r>
          </a:p>
          <a:p>
            <a:pPr marL="0" indent="0" eaLnBrk="1" hangingPunct="1">
              <a:buNone/>
            </a:pPr>
            <a:r>
              <a:rPr lang="fr-CH" sz="1400" dirty="0"/>
              <a:t> </a:t>
            </a:r>
            <a:r>
              <a:rPr lang="fr-CH" sz="1400" dirty="0" smtClean="0"/>
              <a:t>      est la moyenne de ces 3 moyennes au centième.</a:t>
            </a:r>
          </a:p>
          <a:p>
            <a:pPr marL="0" indent="0" eaLnBrk="1" hangingPunct="1">
              <a:buNone/>
            </a:pPr>
            <a:endParaRPr lang="fr-CH" sz="1400" dirty="0" smtClean="0"/>
          </a:p>
          <a:p>
            <a:pPr lvl="1" eaLnBrk="1" hangingPunct="1"/>
            <a:r>
              <a:rPr lang="fr-CH" sz="1800" b="1" dirty="0" smtClean="0"/>
              <a:t>C</a:t>
            </a:r>
            <a:r>
              <a:rPr lang="fr-CH" sz="1800" dirty="0" smtClean="0"/>
              <a:t> </a:t>
            </a:r>
            <a:r>
              <a:rPr lang="fr-CH" sz="1600" dirty="0" smtClean="0"/>
              <a:t>= compréhension</a:t>
            </a:r>
          </a:p>
          <a:p>
            <a:pPr lvl="1" eaLnBrk="1" hangingPunct="1"/>
            <a:r>
              <a:rPr lang="fr-CH" sz="1800" b="1" dirty="0" smtClean="0"/>
              <a:t>P</a:t>
            </a:r>
            <a:r>
              <a:rPr lang="fr-CH" sz="1800" dirty="0" smtClean="0"/>
              <a:t> </a:t>
            </a:r>
            <a:r>
              <a:rPr lang="fr-CH" sz="1600" dirty="0" smtClean="0"/>
              <a:t>= production</a:t>
            </a:r>
          </a:p>
          <a:p>
            <a:pPr lvl="1" eaLnBrk="1" hangingPunct="1"/>
            <a:r>
              <a:rPr lang="fr-CH" sz="1800" b="1" dirty="0" smtClean="0"/>
              <a:t>S</a:t>
            </a:r>
            <a:r>
              <a:rPr lang="fr-CH" sz="1800" dirty="0" smtClean="0"/>
              <a:t> </a:t>
            </a:r>
            <a:r>
              <a:rPr lang="fr-CH" sz="1600" dirty="0" smtClean="0"/>
              <a:t>= structuration</a:t>
            </a:r>
          </a:p>
          <a:p>
            <a:pPr marL="457200" lvl="1" indent="0" eaLnBrk="1" hangingPunct="1">
              <a:buNone/>
            </a:pPr>
            <a:endParaRPr lang="fr-CH" sz="1200" dirty="0" smtClean="0"/>
          </a:p>
          <a:p>
            <a:pPr marL="457200" lvl="1" indent="0" eaLnBrk="1" hangingPunct="1">
              <a:buNone/>
            </a:pPr>
            <a:endParaRPr lang="fr-CH" sz="1200" dirty="0" smtClean="0"/>
          </a:p>
          <a:p>
            <a:pPr marL="457200" lvl="1" indent="0" eaLnBrk="1" hangingPunct="1">
              <a:buNone/>
            </a:pPr>
            <a:r>
              <a:rPr lang="fr-CH" sz="1400" dirty="0" smtClean="0"/>
              <a:t>Le carnet de devoirs portera une lettre (C, P ou S) indiquant dans quel domaine se trouve la note d’un TE.</a:t>
            </a:r>
          </a:p>
          <a:p>
            <a:pPr marL="457200" lvl="1" indent="0" eaLnBrk="1" hangingPunct="1">
              <a:buNone/>
            </a:pPr>
            <a:endParaRPr lang="fr-CH" sz="1400" dirty="0"/>
          </a:p>
          <a:p>
            <a:pPr marL="457200" lvl="1" indent="0" eaLnBrk="1" hangingPunct="1">
              <a:buNone/>
            </a:pPr>
            <a:r>
              <a:rPr lang="fr-CH" sz="1400" dirty="0" smtClean="0"/>
              <a:t>L’</a:t>
            </a:r>
            <a:r>
              <a:rPr lang="fr-CH" sz="1400" dirty="0" err="1" smtClean="0"/>
              <a:t>enseignant-e</a:t>
            </a:r>
            <a:r>
              <a:rPr lang="fr-CH" sz="1400" dirty="0" smtClean="0"/>
              <a:t> dispose d’une marge de manœuvre pour établir la moyenne finale; celle-ci peut donc varier de ½ point par rapport au calcul.</a:t>
            </a:r>
          </a:p>
        </p:txBody>
      </p:sp>
    </p:spTree>
    <p:extLst>
      <p:ext uri="{BB962C8B-B14F-4D97-AF65-F5344CB8AC3E}">
        <p14:creationId xmlns:p14="http://schemas.microsoft.com/office/powerpoint/2010/main" val="3767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1640</Words>
  <Application>Microsoft Office PowerPoint</Application>
  <PresentationFormat>Affichage à l'écran (4:3)</PresentationFormat>
  <Paragraphs>257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Aharoni</vt:lpstr>
      <vt:lpstr>Arial</vt:lpstr>
      <vt:lpstr>Arial Black</vt:lpstr>
      <vt:lpstr>Bodoni MT Black</vt:lpstr>
      <vt:lpstr>Calibri</vt:lpstr>
      <vt:lpstr>Comic Sans MS</vt:lpstr>
      <vt:lpstr>Tahoma</vt:lpstr>
      <vt:lpstr>Times New Roman</vt:lpstr>
      <vt:lpstr>Wingdings</vt:lpstr>
      <vt:lpstr>Crayons</vt:lpstr>
      <vt:lpstr>Fusion</vt:lpstr>
      <vt:lpstr>Modèle par défaut</vt:lpstr>
      <vt:lpstr>Capsules</vt:lpstr>
      <vt:lpstr>1_Modèle par défaut</vt:lpstr>
      <vt:lpstr>Présentation PowerPoint</vt:lpstr>
      <vt:lpstr> Nouvelle organisation à l’école secondaire  - Les notions de « classe » et de « salle de classe » n’existent (presque) plus !   9p1, 9p2, 9mg, 9FA1, … L’effectif élevé des élèves «p» et «m» nous a contraints de mettre en place 2 classes de 9p, une 9m et un 9mg</vt:lpstr>
      <vt:lpstr>Le suivi scolaire…en 9e</vt:lpstr>
      <vt:lpstr>Le suivi scolaire…en 10e/11e</vt:lpstr>
      <vt:lpstr>Bulletin intermédiaire…</vt:lpstr>
      <vt:lpstr>Présentation PowerPoint</vt:lpstr>
      <vt:lpstr>Le carnet de devoirs…</vt:lpstr>
      <vt:lpstr>Objectifs atteints ?</vt:lpstr>
      <vt:lpstr>Comment calculer les moyennes ?</vt:lpstr>
      <vt:lpstr>Comment calculer les moyennes ?</vt:lpstr>
      <vt:lpstr>Comment calculer les moyennes ?</vt:lpstr>
      <vt:lpstr>Remarques dans le carnet…</vt:lpstr>
      <vt:lpstr>Absences…</vt:lpstr>
      <vt:lpstr>Devoirs à domicile…</vt:lpstr>
      <vt:lpstr>API: Nouvelle leçon (9, 10, 11e) </vt:lpstr>
      <vt:lpstr>Entretiens individualisés</vt:lpstr>
      <vt:lpstr>Collaboration parents – enseignants aussi sur…</vt:lpstr>
      <vt:lpstr>Présentation PowerPoint</vt:lpstr>
      <vt:lpstr>Communiquer…en respectant la hiérarchie Prendre contact: 1o avec le maître concerné 2o  avec le maître de classe 3o   avec la direction 4o    avec la commission scolaire Réagir tout de suite s’il y a un problème, un malentendu, une remarque quelconque.  </vt:lpstr>
      <vt:lpstr>Présentation PowerPoint</vt:lpstr>
    </vt:vector>
  </TitlesOfParts>
  <Company>Ecole secondaire du Bas de la Vallée - Malleray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parents 7e</dc:title>
  <dc:creator>leonardi_m</dc:creator>
  <cp:lastModifiedBy>Manuel Leonardi</cp:lastModifiedBy>
  <cp:revision>94</cp:revision>
  <dcterms:created xsi:type="dcterms:W3CDTF">2005-09-12T15:07:40Z</dcterms:created>
  <dcterms:modified xsi:type="dcterms:W3CDTF">2020-08-31T14:42:40Z</dcterms:modified>
</cp:coreProperties>
</file>